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2" r:id="rId1"/>
  </p:sldMasterIdLst>
  <p:notesMasterIdLst>
    <p:notesMasterId r:id="rId25"/>
  </p:notesMasterIdLst>
  <p:sldIdLst>
    <p:sldId id="302" r:id="rId2"/>
    <p:sldId id="301" r:id="rId3"/>
    <p:sldId id="308" r:id="rId4"/>
    <p:sldId id="283" r:id="rId5"/>
    <p:sldId id="304" r:id="rId6"/>
    <p:sldId id="305" r:id="rId7"/>
    <p:sldId id="306" r:id="rId8"/>
    <p:sldId id="303" r:id="rId9"/>
    <p:sldId id="286" r:id="rId10"/>
    <p:sldId id="288" r:id="rId11"/>
    <p:sldId id="311" r:id="rId12"/>
    <p:sldId id="309" r:id="rId13"/>
    <p:sldId id="315" r:id="rId14"/>
    <p:sldId id="310" r:id="rId15"/>
    <p:sldId id="293" r:id="rId16"/>
    <p:sldId id="294" r:id="rId17"/>
    <p:sldId id="314" r:id="rId18"/>
    <p:sldId id="313" r:id="rId19"/>
    <p:sldId id="312" r:id="rId20"/>
    <p:sldId id="316" r:id="rId21"/>
    <p:sldId id="291" r:id="rId22"/>
    <p:sldId id="317" r:id="rId23"/>
    <p:sldId id="319" r:id="rId2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reprocessing" id="{1FF97F4D-1C0E-4047-829C-02E203154C79}">
          <p14:sldIdLst>
            <p14:sldId id="302"/>
            <p14:sldId id="301"/>
            <p14:sldId id="308"/>
            <p14:sldId id="283"/>
            <p14:sldId id="304"/>
            <p14:sldId id="305"/>
            <p14:sldId id="306"/>
            <p14:sldId id="303"/>
            <p14:sldId id="286"/>
            <p14:sldId id="288"/>
          </p14:sldIdLst>
        </p14:section>
        <p14:section name="Modeling" id="{505955C6-B7C7-134D-8938-323A338EF106}">
          <p14:sldIdLst>
            <p14:sldId id="311"/>
            <p14:sldId id="309"/>
            <p14:sldId id="315"/>
            <p14:sldId id="310"/>
            <p14:sldId id="293"/>
            <p14:sldId id="294"/>
            <p14:sldId id="314"/>
          </p14:sldIdLst>
        </p14:section>
        <p14:section name="Goal / Output" id="{AADD315E-C5A6-F348-952B-9FEA49BBC564}">
          <p14:sldIdLst>
            <p14:sldId id="313"/>
            <p14:sldId id="312"/>
          </p14:sldIdLst>
        </p14:section>
        <p14:section name="Demo" id="{55F04CD9-9FA0-0F43-A3C2-193DB624F4C1}">
          <p14:sldIdLst>
            <p14:sldId id="316"/>
            <p14:sldId id="291"/>
            <p14:sldId id="317"/>
            <p14:sldId id="31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中等深淺樣式 2 - 輔色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中等深淺樣式 2 - 輔色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中等深淺樣式 2 - 輔色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66"/>
    <p:restoredTop sz="85849"/>
  </p:normalViewPr>
  <p:slideViewPr>
    <p:cSldViewPr snapToGrid="0" snapToObjects="1">
      <p:cViewPr>
        <p:scale>
          <a:sx n="78" d="100"/>
          <a:sy n="78" d="100"/>
        </p:scale>
        <p:origin x="2424" y="24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90" d="100"/>
        <a:sy n="9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C41C98-568E-2F4C-B823-88B8AF57AAA9}" type="datetimeFigureOut">
              <a:rPr kumimoji="1" lang="zh-TW" altLang="en-US" smtClean="0"/>
              <a:t>2018/1/8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C3ED2A-5796-764F-AE55-2284182E808F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57276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Relationship Id="rId3" Type="http://schemas.openxmlformats.org/officeDocument/2006/relationships/hyperlink" Target="https://github.com/YuTaNCCU/1061_DS_FP_106356013_KKBoxChurnPrediction" TargetMode="Externa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Relationship Id="rId3" Type="http://schemas.openxmlformats.org/officeDocument/2006/relationships/hyperlink" Target="https://github.com/YuTaNCCU/1061_DS_FP_106356013_KKBoxChurnPrediction" TargetMode="Externa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 smtClean="0"/>
              <a:t>https://</a:t>
            </a:r>
            <a:r>
              <a:rPr kumimoji="1" lang="en-US" altLang="zh-TW" dirty="0" err="1" smtClean="0"/>
              <a:t>drive.google.com</a:t>
            </a:r>
            <a:r>
              <a:rPr kumimoji="1" lang="en-US" altLang="zh-TW" dirty="0" smtClean="0"/>
              <a:t>/drive/folders/1hek8j0RuQu9v5UFfNzbTXkwXIBoRX8J4?usp=sharing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 smtClean="0">
                <a:hlinkClick r:id="rId3"/>
              </a:rPr>
              <a:t>https://github.com/YuTaNCCU/1061_DS_FP_106356013_KKBoxChurnPrediction</a:t>
            </a:r>
            <a:endParaRPr lang="en-US" altLang="zh-TW" dirty="0" smtClean="0"/>
          </a:p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3ED2A-5796-764F-AE55-2284182E808F}" type="slidenum">
              <a:rPr kumimoji="1" lang="zh-TW" altLang="en-US" smtClean="0"/>
              <a:t>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577960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 smtClean="0"/>
              <a:t>Recall,</a:t>
            </a:r>
            <a:r>
              <a:rPr kumimoji="1" lang="en-US" altLang="zh-TW" baseline="0" dirty="0" smtClean="0"/>
              <a:t> f1 pretty high</a:t>
            </a:r>
          </a:p>
          <a:p>
            <a:r>
              <a:rPr kumimoji="1" lang="en-US" altLang="zh-TW" baseline="0" dirty="0" smtClean="0"/>
              <a:t>But low accuracy</a:t>
            </a:r>
            <a:endParaRPr kumimoji="1"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3ED2A-5796-764F-AE55-2284182E808F}" type="slidenum">
              <a:rPr kumimoji="1" lang="zh-TW" altLang="en-US" smtClean="0"/>
              <a:t>16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203611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3ED2A-5796-764F-AE55-2284182E808F}" type="slidenum">
              <a:rPr kumimoji="1" lang="zh-TW" altLang="en-US" smtClean="0"/>
              <a:t>18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391006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3ED2A-5796-764F-AE55-2284182E808F}" type="slidenum">
              <a:rPr kumimoji="1" lang="zh-TW" altLang="en-US" smtClean="0"/>
              <a:t>22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738091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 smtClean="0"/>
              <a:t>https://</a:t>
            </a:r>
            <a:r>
              <a:rPr kumimoji="1" lang="en-US" altLang="zh-TW" dirty="0" err="1" smtClean="0"/>
              <a:t>drive.google.com</a:t>
            </a:r>
            <a:r>
              <a:rPr kumimoji="1" lang="en-US" altLang="zh-TW" dirty="0" smtClean="0"/>
              <a:t>/drive/folders/1hek8j0RuQu9v5UFfNzbTXkwXIBoRX8J4?usp=sharing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 smtClean="0">
                <a:hlinkClick r:id="rId3"/>
              </a:rPr>
              <a:t>https://github.com/YuTaNCCU/1061_DS_FP_106356013_KKBoxChurnPrediction</a:t>
            </a:r>
            <a:endParaRPr lang="en-US" altLang="zh-TW" dirty="0" smtClean="0"/>
          </a:p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3ED2A-5796-764F-AE55-2284182E808F}" type="slidenum">
              <a:rPr kumimoji="1" lang="zh-TW" altLang="en-US" smtClean="0"/>
              <a:t>23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484593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kumimoji="1" lang="en-US" altLang="zh-TW" sz="1400" baseline="0" dirty="0" smtClean="0"/>
              <a:t>5 million members</a:t>
            </a:r>
          </a:p>
          <a:p>
            <a:pPr marL="228600" indent="-228600">
              <a:buAutoNum type="arabicPeriod"/>
            </a:pPr>
            <a:r>
              <a:rPr kumimoji="1" lang="en-US" altLang="zh-TW" sz="1400" baseline="0" dirty="0" smtClean="0"/>
              <a:t>Randomly drew 10 thousand members for quickly computing</a:t>
            </a:r>
            <a:endParaRPr kumimoji="1" lang="zh-TW" altLang="en-US" sz="14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3ED2A-5796-764F-AE55-2284182E808F}" type="slidenum">
              <a:rPr kumimoji="1" lang="zh-TW" altLang="en-US" smtClean="0"/>
              <a:t>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977486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kumimoji="1" lang="en-US" altLang="zh-TW" sz="1400" baseline="0" dirty="0" smtClean="0"/>
              <a:t>Age,  gender, how to register, how to pay</a:t>
            </a:r>
            <a:endParaRPr kumimoji="1" lang="zh-TW" altLang="en-US" sz="14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3ED2A-5796-764F-AE55-2284182E808F}" type="slidenum">
              <a:rPr kumimoji="1" lang="zh-TW" altLang="en-US" smtClean="0"/>
              <a:t>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252355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kumimoji="1" lang="en-US" altLang="zh-TW" sz="1400" baseline="0" dirty="0" smtClean="0"/>
              <a:t>One members  actually churn or not after  their last transaction in march 20 17</a:t>
            </a:r>
            <a:endParaRPr kumimoji="1" lang="zh-TW" altLang="en-US" sz="14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3ED2A-5796-764F-AE55-2284182E808F}" type="slidenum">
              <a:rPr kumimoji="1" lang="zh-TW" altLang="en-US" smtClean="0"/>
              <a:t>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680215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kumimoji="1" lang="en-US" altLang="zh-TW" sz="1400" baseline="0" dirty="0" smtClean="0"/>
              <a:t>How munch one members pay, when is the first payment, have the member canceled auto renew</a:t>
            </a:r>
            <a:endParaRPr kumimoji="1" lang="zh-TW" altLang="en-US" sz="14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3ED2A-5796-764F-AE55-2284182E808F}" type="slidenum">
              <a:rPr kumimoji="1" lang="zh-TW" altLang="en-US" smtClean="0"/>
              <a:t>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262416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kumimoji="1" lang="en-US" altLang="zh-TW" sz="1400" baseline="0" dirty="0" smtClean="0"/>
              <a:t>Every day, total time did one member  play in seconds , how many unique songs did one member play, how many songs did one member just play the 25%, 50%, 75% length of the songs...</a:t>
            </a:r>
            <a:r>
              <a:rPr kumimoji="1" lang="en-US" altLang="zh-TW" sz="1400" baseline="0" dirty="0" err="1" smtClean="0"/>
              <a:t>etc</a:t>
            </a:r>
            <a:endParaRPr kumimoji="1" lang="zh-TW" altLang="en-US" sz="14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3ED2A-5796-764F-AE55-2284182E808F}" type="slidenum">
              <a:rPr kumimoji="1" lang="zh-TW" altLang="en-US" smtClean="0"/>
              <a:t>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039566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86 thousands 4 </a:t>
            </a:r>
            <a:r>
              <a:rPr lang="en-US" altLang="zh-TW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hundral</a:t>
            </a:r>
            <a:endParaRPr lang="en-US" altLang="zh-TW" sz="1200" b="0" i="1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8.64 by 10 to the 4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3ED2A-5796-764F-AE55-2284182E808F}" type="slidenum">
              <a:rPr kumimoji="1" lang="zh-TW" altLang="en-US" smtClean="0"/>
              <a:t>10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419736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 smtClean="0"/>
              <a:t>The first</a:t>
            </a:r>
            <a:r>
              <a:rPr kumimoji="1" lang="en-US" altLang="zh-TW" baseline="0" dirty="0" smtClean="0"/>
              <a:t> 140 </a:t>
            </a:r>
            <a:r>
              <a:rPr kumimoji="1" lang="en-US" altLang="zh-TW" baseline="0" dirty="0" err="1" smtClean="0"/>
              <a:t>obs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3ED2A-5796-764F-AE55-2284182E808F}" type="slidenum">
              <a:rPr kumimoji="1" lang="zh-TW" altLang="en-US" smtClean="0"/>
              <a:t>14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341795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 err="1" smtClean="0"/>
              <a:t>Acc</a:t>
            </a:r>
            <a:r>
              <a:rPr kumimoji="1" lang="en-US" altLang="zh-TW" dirty="0" smtClean="0"/>
              <a:t> high</a:t>
            </a:r>
          </a:p>
          <a:p>
            <a:r>
              <a:rPr kumimoji="1" lang="en-US" altLang="zh-TW" dirty="0" smtClean="0"/>
              <a:t>Recall low</a:t>
            </a:r>
            <a:r>
              <a:rPr kumimoji="1" lang="en-US" altLang="zh-TW" baseline="0" dirty="0" smtClean="0"/>
              <a:t> </a:t>
            </a:r>
            <a:endParaRPr kumimoji="1" lang="en-US" altLang="zh-TW" dirty="0" smtClean="0"/>
          </a:p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3ED2A-5796-764F-AE55-2284182E808F}" type="slidenum">
              <a:rPr kumimoji="1" lang="zh-TW" altLang="en-US" smtClean="0"/>
              <a:t>15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9304879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jpe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jpe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jpe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jpe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0ACBC-888C-2241-A8FA-02DCDDF19F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5843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0ACBC-888C-2241-A8FA-02DCDDF19F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1161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0ACBC-888C-2241-A8FA-02DCDDF19F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8860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將圖片拖曳至版面配置區或按一下圖示以新增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 anchor="t"/>
          <a:lstStyle>
            <a:lvl1pPr marL="0" indent="0">
              <a:buNone/>
              <a:defRPr sz="1400"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0ACBC-888C-2241-A8FA-02DCDDF19F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106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0ACBC-888C-2241-A8FA-02DCDDF19F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4327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 anchor="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0ACBC-888C-2241-A8FA-02DCDDF19F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5073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jm.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pic>
        <p:nvPicPr>
          <p:cNvPr id="7" name="圖片 6" descr="003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8436"/>
            <a:ext cx="9144000" cy="4442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圖片 6" descr="003.jp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6606726"/>
            <a:ext cx="9144000" cy="2643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781102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jm.datascie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pic>
        <p:nvPicPr>
          <p:cNvPr id="7" name="圖片 6" descr="003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8436"/>
            <a:ext cx="9144000" cy="4442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圖片 6" descr="003.jp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6606726"/>
            <a:ext cx="9144000" cy="2643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矩形 4"/>
          <p:cNvSpPr/>
          <p:nvPr/>
        </p:nvSpPr>
        <p:spPr>
          <a:xfrm>
            <a:off x="6095065" y="6648166"/>
            <a:ext cx="3048935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800" dirty="0" err="1" smtClean="0"/>
              <a:t>Zumel</a:t>
            </a:r>
            <a:r>
              <a:rPr lang="en-US" altLang="zh-TW" sz="800" dirty="0" smtClean="0"/>
              <a:t>, N. &amp; Mount, J. </a:t>
            </a:r>
            <a:r>
              <a:rPr lang="en-US" altLang="zh-TW" sz="800" i="1" dirty="0" smtClean="0"/>
              <a:t>Practical Data Science with R</a:t>
            </a:r>
            <a:r>
              <a:rPr lang="en-US" altLang="zh-TW" sz="800" dirty="0" smtClean="0"/>
              <a:t>. (Manning, 2014)</a:t>
            </a:r>
          </a:p>
        </p:txBody>
      </p:sp>
    </p:spTree>
    <p:extLst>
      <p:ext uri="{BB962C8B-B14F-4D97-AF65-F5344CB8AC3E}">
        <p14:creationId xmlns:p14="http://schemas.microsoft.com/office/powerpoint/2010/main" val="4944401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jm.datascience.ca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pic>
        <p:nvPicPr>
          <p:cNvPr id="7" name="圖片 6" descr="003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15424"/>
            <a:ext cx="9144000" cy="4442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圖片 6" descr="003.jp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6606726"/>
            <a:ext cx="9144000" cy="2643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矩形 3"/>
          <p:cNvSpPr/>
          <p:nvPr/>
        </p:nvSpPr>
        <p:spPr>
          <a:xfrm>
            <a:off x="-23459" y="395490"/>
            <a:ext cx="87716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b="1" cap="none" spc="0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！</a:t>
            </a:r>
            <a:endParaRPr lang="zh-TW" altLang="en-US" sz="54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sp>
        <p:nvSpPr>
          <p:cNvPr id="9" name="矩形 8"/>
          <p:cNvSpPr/>
          <p:nvPr/>
        </p:nvSpPr>
        <p:spPr>
          <a:xfrm>
            <a:off x="6095065" y="6648166"/>
            <a:ext cx="3048935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800" dirty="0" err="1" smtClean="0"/>
              <a:t>Zumel</a:t>
            </a:r>
            <a:r>
              <a:rPr lang="en-US" altLang="zh-TW" sz="800" dirty="0" smtClean="0"/>
              <a:t>, N. &amp; Mount, J. </a:t>
            </a:r>
            <a:r>
              <a:rPr lang="en-US" altLang="zh-TW" sz="800" i="1" dirty="0" smtClean="0"/>
              <a:t>Practical Data Science with R</a:t>
            </a:r>
            <a:r>
              <a:rPr lang="en-US" altLang="zh-TW" sz="800" dirty="0" smtClean="0"/>
              <a:t>. (Manning, 2014)</a:t>
            </a:r>
          </a:p>
        </p:txBody>
      </p:sp>
    </p:spTree>
    <p:extLst>
      <p:ext uri="{BB962C8B-B14F-4D97-AF65-F5344CB8AC3E}">
        <p14:creationId xmlns:p14="http://schemas.microsoft.com/office/powerpoint/2010/main" val="14405640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jm.datascience.ques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pic>
        <p:nvPicPr>
          <p:cNvPr id="7" name="圖片 6" descr="003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8436"/>
            <a:ext cx="9144000" cy="4442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圖片 6" descr="003.jp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6606726"/>
            <a:ext cx="9144000" cy="2643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矩形 3"/>
          <p:cNvSpPr/>
          <p:nvPr/>
        </p:nvSpPr>
        <p:spPr>
          <a:xfrm>
            <a:off x="-29069" y="406710"/>
            <a:ext cx="87716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b="1" cap="none" spc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？</a:t>
            </a:r>
            <a:endParaRPr lang="zh-TW" altLang="en-US" sz="54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sp>
        <p:nvSpPr>
          <p:cNvPr id="9" name="矩形 8"/>
          <p:cNvSpPr/>
          <p:nvPr/>
        </p:nvSpPr>
        <p:spPr>
          <a:xfrm>
            <a:off x="6095065" y="6648166"/>
            <a:ext cx="3048935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800" dirty="0" err="1" smtClean="0"/>
              <a:t>Zumel</a:t>
            </a:r>
            <a:r>
              <a:rPr lang="en-US" altLang="zh-TW" sz="800" dirty="0" smtClean="0"/>
              <a:t>, N. &amp; Mount, J. </a:t>
            </a:r>
            <a:r>
              <a:rPr lang="en-US" altLang="zh-TW" sz="800" i="1" dirty="0" smtClean="0"/>
              <a:t>Practical Data Science with R</a:t>
            </a:r>
            <a:r>
              <a:rPr lang="en-US" altLang="zh-TW" sz="800" dirty="0" smtClean="0"/>
              <a:t>. (Manning, 2014)</a:t>
            </a:r>
          </a:p>
        </p:txBody>
      </p:sp>
    </p:spTree>
    <p:extLst>
      <p:ext uri="{BB962C8B-B14F-4D97-AF65-F5344CB8AC3E}">
        <p14:creationId xmlns:p14="http://schemas.microsoft.com/office/powerpoint/2010/main" val="8297050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0ACBC-888C-2241-A8FA-02DCDDF19F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9343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0ACBC-888C-2241-A8FA-02DCDDF19F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24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t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t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0ACBC-888C-2241-A8FA-02DCDDF19F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3877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0ACBC-888C-2241-A8FA-02DCDDF19F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0190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90ACBC-888C-2241-A8FA-02DCDDF19F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70249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  <p:sldLayoutId id="2147483744" r:id="rId12"/>
    <p:sldLayoutId id="2147483745" r:id="rId13"/>
    <p:sldLayoutId id="2147483746" r:id="rId14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5000" kern="1200">
          <a:solidFill>
            <a:schemeClr val="tx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drive/folders/1hek8j0RuQu9v5UFfNzbTXkwXIBoRX8J4?usp=sharing" TargetMode="External"/><Relationship Id="rId4" Type="http://schemas.openxmlformats.org/officeDocument/2006/relationships/hyperlink" Target="https://github.com/YuTaNCCU/1061_DS_FP_106356013_KKBoxChurnPrediction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YuTaNCCU/1061_DS_FP_106356013_KKBoxChurnPrediction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YuTaNCCU/1061_DS_FP_106356013_KKBoxChurnPrediction/blob/master/README.md" TargetMode="External"/><Relationship Id="rId3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drive/folders/1hek8j0RuQu9v5UFfNzbTXkwXIBoRX8J4?usp=sharing" TargetMode="External"/><Relationship Id="rId4" Type="http://schemas.openxmlformats.org/officeDocument/2006/relationships/hyperlink" Target="https://github.com/YuTaNCCU/1061_DS_FP_106356013_KKBoxChurnPrediction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457200" y="893299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altLang="zh-TW" dirty="0" err="1" smtClean="0">
                <a:latin typeface="Arial" charset="0"/>
                <a:ea typeface="Arial" charset="0"/>
                <a:cs typeface="Arial" charset="0"/>
              </a:rPr>
              <a:t>KKBox‘s</a:t>
            </a:r>
            <a:r>
              <a:rPr lang="en-US" altLang="zh-TW" dirty="0" smtClean="0">
                <a:latin typeface="Arial" charset="0"/>
                <a:ea typeface="Arial" charset="0"/>
                <a:cs typeface="Arial" charset="0"/>
              </a:rPr>
              <a:t> Churn</a:t>
            </a:r>
            <a:r>
              <a:rPr lang="zh-TW" alt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TW" sz="3100" dirty="0" smtClean="0">
                <a:latin typeface="Arial" charset="0"/>
                <a:ea typeface="Arial" charset="0"/>
                <a:cs typeface="Arial" charset="0"/>
              </a:rPr>
              <a:t>(or lost, </a:t>
            </a:r>
            <a:r>
              <a:rPr lang="zh-TW" altLang="en-US" sz="3100" dirty="0" smtClean="0">
                <a:latin typeface="Arial" charset="0"/>
                <a:ea typeface="Arial" charset="0"/>
                <a:cs typeface="Arial" charset="0"/>
              </a:rPr>
              <a:t>流失</a:t>
            </a:r>
            <a:r>
              <a:rPr lang="en-US" altLang="zh-TW" sz="3100" dirty="0" smtClean="0">
                <a:latin typeface="Arial" charset="0"/>
                <a:ea typeface="Arial" charset="0"/>
                <a:cs typeface="Arial" charset="0"/>
              </a:rPr>
              <a:t>) </a:t>
            </a:r>
            <a:r>
              <a:rPr lang="en-US" altLang="zh-TW" dirty="0">
                <a:latin typeface="Arial" charset="0"/>
                <a:ea typeface="Arial" charset="0"/>
                <a:cs typeface="Arial" charset="0"/>
              </a:rPr>
              <a:t>Prediction Challenge</a:t>
            </a:r>
            <a:br>
              <a:rPr lang="en-US" altLang="zh-TW" dirty="0">
                <a:latin typeface="Arial" charset="0"/>
                <a:ea typeface="Arial" charset="0"/>
                <a:cs typeface="Arial" charset="0"/>
              </a:rPr>
            </a:br>
            <a:endParaRPr kumimoji="1" lang="zh-TW" alt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r>
              <a:rPr kumimoji="1" lang="en-US" altLang="zh-TW" dirty="0" smtClean="0"/>
              <a:t>106356013</a:t>
            </a:r>
          </a:p>
          <a:p>
            <a:pPr algn="ctr"/>
            <a:r>
              <a:rPr kumimoji="1" lang="zh-TW" altLang="en-US" dirty="0" smtClean="0"/>
              <a:t>游達 （</a:t>
            </a:r>
            <a:r>
              <a:rPr kumimoji="1" lang="en-US" altLang="zh-TW" dirty="0" smtClean="0"/>
              <a:t>Ta Yu </a:t>
            </a:r>
            <a:r>
              <a:rPr kumimoji="1" lang="en-US" altLang="zh-TW" dirty="0" smtClean="0"/>
              <a:t>)</a:t>
            </a:r>
          </a:p>
          <a:p>
            <a:pPr algn="ctr"/>
            <a:r>
              <a:rPr kumimoji="1" lang="en-US" altLang="zh-TW" dirty="0" smtClean="0"/>
              <a:t>Drive          </a:t>
            </a:r>
            <a:r>
              <a:rPr kumimoji="1" lang="en-US" altLang="zh-TW" dirty="0" err="1" smtClean="0"/>
              <a:t>Github</a:t>
            </a:r>
            <a:endParaRPr kumimoji="1" lang="zh-TW" altLang="en-US" dirty="0"/>
          </a:p>
        </p:txBody>
      </p:sp>
      <p:sp>
        <p:nvSpPr>
          <p:cNvPr id="7" name="投影片編號版面配置區 2"/>
          <p:cNvSpPr txBox="1">
            <a:spLocks/>
          </p:cNvSpPr>
          <p:nvPr/>
        </p:nvSpPr>
        <p:spPr>
          <a:xfrm>
            <a:off x="8666922" y="6329846"/>
            <a:ext cx="40419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290ACBC-888C-2241-A8FA-02DCDDF19F71}" type="slidenum">
              <a:rPr lang="en-US" sz="2400" smtClean="0"/>
              <a:pPr/>
              <a:t>1</a:t>
            </a:fld>
            <a:endParaRPr lang="en-US" sz="2400" dirty="0"/>
          </a:p>
        </p:txBody>
      </p:sp>
      <p:sp>
        <p:nvSpPr>
          <p:cNvPr id="2" name="矩形 1">
            <a:hlinkClick r:id="rId3"/>
          </p:cNvPr>
          <p:cNvSpPr/>
          <p:nvPr/>
        </p:nvSpPr>
        <p:spPr>
          <a:xfrm>
            <a:off x="9274628" y="2526464"/>
            <a:ext cx="1796143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solidFill>
                  <a:schemeClr val="bg1"/>
                </a:solidFill>
              </a:rPr>
              <a:t>https://drive.google.com/drive/folders/1hek8j0RuQu9v5UFfNzbTXkwXIBoRX8J4?usp=sharing</a:t>
            </a:r>
          </a:p>
        </p:txBody>
      </p:sp>
      <p:sp>
        <p:nvSpPr>
          <p:cNvPr id="6" name="動作按鈕: 首頁 5">
            <a:hlinkClick r:id="rId3" highlightClick="1"/>
          </p:cNvPr>
          <p:cNvSpPr/>
          <p:nvPr/>
        </p:nvSpPr>
        <p:spPr>
          <a:xfrm>
            <a:off x="4384221" y="4546924"/>
            <a:ext cx="408215" cy="424543"/>
          </a:xfrm>
          <a:prstGeom prst="actionButtonHome">
            <a:avLst/>
          </a:prstGeom>
          <a:solidFill>
            <a:schemeClr val="bg2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" name="動作按鈕: 首頁 7">
            <a:hlinkClick r:id="rId4" highlightClick="1"/>
          </p:cNvPr>
          <p:cNvSpPr/>
          <p:nvPr/>
        </p:nvSpPr>
        <p:spPr>
          <a:xfrm>
            <a:off x="6331402" y="4546923"/>
            <a:ext cx="408215" cy="424543"/>
          </a:xfrm>
          <a:prstGeom prst="actionButtonHome">
            <a:avLst/>
          </a:prstGeom>
          <a:solidFill>
            <a:schemeClr val="bg2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9262380" y="4546923"/>
            <a:ext cx="192677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>
              <a:defRPr/>
            </a:pPr>
            <a:r>
              <a:rPr lang="en-US" altLang="zh-TW" dirty="0">
                <a:hlinkClick r:id="rId4"/>
              </a:rPr>
              <a:t>https://github.com/YuTaNCCU/1061_DS_FP_106356013_KKBoxChurnPrediction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812330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077684"/>
            <a:ext cx="8229600" cy="4525963"/>
          </a:xfrm>
        </p:spPr>
        <p:txBody>
          <a:bodyPr/>
          <a:lstStyle/>
          <a:p>
            <a:endParaRPr kumimoji="1"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10811"/>
            <a:ext cx="9144000" cy="5481793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6598661" y="4994031"/>
            <a:ext cx="851712" cy="25200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6598661" y="5993412"/>
            <a:ext cx="851712" cy="25200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220305" y="148709"/>
            <a:ext cx="363272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 indent="-441325"/>
            <a:r>
              <a:rPr lang="en-US" altLang="zh-TW" sz="3200" dirty="0">
                <a:solidFill>
                  <a:prstClr val="white"/>
                </a:solidFill>
              </a:rPr>
              <a:t>Handle missing data</a:t>
            </a:r>
          </a:p>
        </p:txBody>
      </p:sp>
      <p:sp>
        <p:nvSpPr>
          <p:cNvPr id="8" name="投影片編號版面配置區 2"/>
          <p:cNvSpPr txBox="1">
            <a:spLocks/>
          </p:cNvSpPr>
          <p:nvPr/>
        </p:nvSpPr>
        <p:spPr>
          <a:xfrm>
            <a:off x="8507186" y="6329846"/>
            <a:ext cx="563926" cy="42486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290ACBC-888C-2241-A8FA-02DCDDF19F71}" type="slidenum">
              <a:rPr lang="en-US" sz="2400" smtClean="0"/>
              <a:pPr/>
              <a:t>10</a:t>
            </a:fld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30763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0"/>
            <a:ext cx="7491307" cy="886507"/>
          </a:xfrm>
        </p:spPr>
        <p:txBody>
          <a:bodyPr>
            <a:normAutofit/>
          </a:bodyPr>
          <a:lstStyle/>
          <a:p>
            <a:pPr algn="l"/>
            <a:r>
              <a:rPr lang="en-US" altLang="zh-TW" sz="4000" dirty="0" smtClean="0"/>
              <a:t>2.method &amp; evaluation I use</a:t>
            </a:r>
            <a:endParaRPr lang="en-US" altLang="zh-TW" sz="4000" dirty="0"/>
          </a:p>
        </p:txBody>
      </p:sp>
      <p:sp>
        <p:nvSpPr>
          <p:cNvPr id="3" name="左大括弧 2"/>
          <p:cNvSpPr/>
          <p:nvPr/>
        </p:nvSpPr>
        <p:spPr>
          <a:xfrm>
            <a:off x="1585913" y="1128713"/>
            <a:ext cx="1057274" cy="2300287"/>
          </a:xfrm>
          <a:prstGeom prst="leftBrace">
            <a:avLst>
              <a:gd name="adj1" fmla="val 36904"/>
              <a:gd name="adj2" fmla="val 50902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650075" y="2091342"/>
            <a:ext cx="14930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5</a:t>
            </a:r>
            <a:r>
              <a:rPr lang="en-US" altLang="zh-TW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fold cross valid</a:t>
            </a:r>
            <a:endParaRPr kumimoji="1" lang="zh-TW" altLang="en-US" sz="24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endParaRPr kumimoji="1" lang="zh-TW" altLang="en-US" sz="24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5" name="矩形 4"/>
          <p:cNvSpPr/>
          <p:nvPr/>
        </p:nvSpPr>
        <p:spPr>
          <a:xfrm>
            <a:off x="2643187" y="1351148"/>
            <a:ext cx="4572000" cy="18928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TW" altLang="en-US" sz="2400" dirty="0" smtClean="0"/>
              <a:t>null </a:t>
            </a:r>
            <a:r>
              <a:rPr lang="zh-TW" altLang="en-US" sz="2400" dirty="0"/>
              <a:t>model  </a:t>
            </a:r>
            <a:endParaRPr lang="en-US" altLang="zh-TW" sz="2400" dirty="0" smtClean="0"/>
          </a:p>
          <a:p>
            <a:endParaRPr lang="en-US" altLang="zh-TW" sz="700" dirty="0" smtClean="0"/>
          </a:p>
          <a:p>
            <a:r>
              <a:rPr lang="zh-TW" altLang="en-US" sz="2400" dirty="0" smtClean="0"/>
              <a:t>logistic regression  </a:t>
            </a:r>
            <a:r>
              <a:rPr lang="en-US" altLang="zh-TW" sz="2400" dirty="0" smtClean="0"/>
              <a:t/>
            </a:r>
            <a:br>
              <a:rPr lang="en-US" altLang="zh-TW" sz="2400" dirty="0" smtClean="0"/>
            </a:br>
            <a:endParaRPr lang="en-US" altLang="zh-TW" sz="700" dirty="0"/>
          </a:p>
          <a:p>
            <a:r>
              <a:rPr lang="zh-TW" altLang="en-US" sz="2400" dirty="0" smtClean="0"/>
              <a:t>begging </a:t>
            </a:r>
            <a:r>
              <a:rPr lang="zh-TW" altLang="en-US" sz="2400" dirty="0"/>
              <a:t>logistic </a:t>
            </a:r>
            <a:r>
              <a:rPr lang="zh-TW" altLang="en-US" sz="2400" dirty="0" smtClean="0"/>
              <a:t>regression</a:t>
            </a:r>
            <a:endParaRPr lang="en-US" altLang="zh-TW" sz="2400" dirty="0" smtClean="0"/>
          </a:p>
          <a:p>
            <a:r>
              <a:rPr lang="zh-TW" altLang="en-US" sz="700" dirty="0" smtClean="0"/>
              <a:t> </a:t>
            </a:r>
            <a:endParaRPr lang="en-US" altLang="zh-TW" sz="700" dirty="0" smtClean="0"/>
          </a:p>
          <a:p>
            <a:r>
              <a:rPr lang="zh-TW" altLang="en-US" sz="2400" dirty="0" smtClean="0"/>
              <a:t>Ramdom </a:t>
            </a:r>
            <a:r>
              <a:rPr lang="zh-TW" altLang="en-US" sz="2400" dirty="0"/>
              <a:t>forests</a:t>
            </a:r>
          </a:p>
        </p:txBody>
      </p:sp>
      <p:sp>
        <p:nvSpPr>
          <p:cNvPr id="6" name="投影片編號版面配置區 2"/>
          <p:cNvSpPr txBox="1">
            <a:spLocks/>
          </p:cNvSpPr>
          <p:nvPr/>
        </p:nvSpPr>
        <p:spPr>
          <a:xfrm>
            <a:off x="8507186" y="6329847"/>
            <a:ext cx="563926" cy="3648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290ACBC-888C-2241-A8FA-02DCDDF19F71}" type="slidenum">
              <a:rPr lang="en-US" sz="2400" smtClean="0"/>
              <a:pPr/>
              <a:t>11</a:t>
            </a:fld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27109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-357188" y="-64298"/>
            <a:ext cx="3629026" cy="886507"/>
          </a:xfrm>
        </p:spPr>
        <p:txBody>
          <a:bodyPr/>
          <a:lstStyle/>
          <a:p>
            <a:r>
              <a:rPr lang="en-US" altLang="zh-TW" dirty="0"/>
              <a:t>null model</a:t>
            </a:r>
            <a:endParaRPr kumimoji="1"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5122" y="5179970"/>
            <a:ext cx="2950494" cy="1155610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438" y="4392390"/>
            <a:ext cx="8501123" cy="1977890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674" y="730228"/>
            <a:ext cx="8681888" cy="1663500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4850" y="2921000"/>
            <a:ext cx="2654300" cy="1016000"/>
          </a:xfrm>
          <a:prstGeom prst="rect">
            <a:avLst/>
          </a:prstGeom>
        </p:spPr>
      </p:pic>
      <p:sp>
        <p:nvSpPr>
          <p:cNvPr id="7" name="投影片編號版面配置區 2"/>
          <p:cNvSpPr txBox="1">
            <a:spLocks/>
          </p:cNvSpPr>
          <p:nvPr/>
        </p:nvSpPr>
        <p:spPr>
          <a:xfrm>
            <a:off x="8425543" y="6329846"/>
            <a:ext cx="645569" cy="49582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290ACBC-888C-2241-A8FA-02DCDDF19F71}" type="slidenum">
              <a:rPr lang="en-US" sz="2400" smtClean="0"/>
              <a:pPr/>
              <a:t>12</a:t>
            </a:fld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32921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0"/>
            <a:ext cx="7491307" cy="886507"/>
          </a:xfrm>
        </p:spPr>
        <p:txBody>
          <a:bodyPr>
            <a:normAutofit/>
          </a:bodyPr>
          <a:lstStyle/>
          <a:p>
            <a:pPr algn="l"/>
            <a:r>
              <a:rPr lang="en-US" altLang="zh-TW" sz="4000" smtClean="0"/>
              <a:t>method &amp; evaluation I use</a:t>
            </a:r>
            <a:endParaRPr lang="en-US" altLang="zh-TW" sz="4000" dirty="0"/>
          </a:p>
        </p:txBody>
      </p:sp>
      <p:sp>
        <p:nvSpPr>
          <p:cNvPr id="3" name="左大括弧 2"/>
          <p:cNvSpPr/>
          <p:nvPr/>
        </p:nvSpPr>
        <p:spPr>
          <a:xfrm>
            <a:off x="1585913" y="1128713"/>
            <a:ext cx="1057274" cy="2300287"/>
          </a:xfrm>
          <a:prstGeom prst="leftBrace">
            <a:avLst>
              <a:gd name="adj1" fmla="val 36904"/>
              <a:gd name="adj2" fmla="val 50902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650075" y="2091342"/>
            <a:ext cx="14930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5</a:t>
            </a:r>
            <a:r>
              <a:rPr lang="en-US" altLang="zh-TW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fold cross valid</a:t>
            </a:r>
            <a:endParaRPr kumimoji="1" lang="zh-TW" altLang="en-US" sz="24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endParaRPr kumimoji="1" lang="zh-TW" altLang="en-US" sz="24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5" name="矩形 4"/>
          <p:cNvSpPr/>
          <p:nvPr/>
        </p:nvSpPr>
        <p:spPr>
          <a:xfrm>
            <a:off x="2643187" y="1351148"/>
            <a:ext cx="4572000" cy="18928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TW" altLang="en-US" sz="2400" dirty="0" smtClean="0"/>
              <a:t>null </a:t>
            </a:r>
            <a:r>
              <a:rPr lang="zh-TW" altLang="en-US" sz="2400" dirty="0"/>
              <a:t>model  </a:t>
            </a:r>
            <a:endParaRPr lang="en-US" altLang="zh-TW" sz="2400" dirty="0" smtClean="0"/>
          </a:p>
          <a:p>
            <a:endParaRPr lang="en-US" altLang="zh-TW" sz="700" dirty="0" smtClean="0"/>
          </a:p>
          <a:p>
            <a:r>
              <a:rPr lang="zh-TW" altLang="en-US" sz="2400" dirty="0" smtClean="0"/>
              <a:t>logistic regression  </a:t>
            </a:r>
            <a:r>
              <a:rPr lang="en-US" altLang="zh-TW" sz="2400" dirty="0" smtClean="0"/>
              <a:t/>
            </a:r>
            <a:br>
              <a:rPr lang="en-US" altLang="zh-TW" sz="2400" dirty="0" smtClean="0"/>
            </a:br>
            <a:endParaRPr lang="en-US" altLang="zh-TW" sz="700" dirty="0"/>
          </a:p>
          <a:p>
            <a:r>
              <a:rPr lang="zh-TW" altLang="en-US" sz="2400" dirty="0" smtClean="0"/>
              <a:t>begging </a:t>
            </a:r>
            <a:r>
              <a:rPr lang="zh-TW" altLang="en-US" sz="2400" dirty="0"/>
              <a:t>logistic </a:t>
            </a:r>
            <a:r>
              <a:rPr lang="zh-TW" altLang="en-US" sz="2400" dirty="0" smtClean="0"/>
              <a:t>regression</a:t>
            </a:r>
            <a:endParaRPr lang="en-US" altLang="zh-TW" sz="2400" dirty="0" smtClean="0"/>
          </a:p>
          <a:p>
            <a:r>
              <a:rPr lang="zh-TW" altLang="en-US" sz="700" dirty="0" smtClean="0"/>
              <a:t> </a:t>
            </a:r>
            <a:endParaRPr lang="en-US" altLang="zh-TW" sz="700" dirty="0" smtClean="0"/>
          </a:p>
          <a:p>
            <a:r>
              <a:rPr lang="zh-TW" altLang="en-US" sz="2400" dirty="0" smtClean="0"/>
              <a:t>Ramdom </a:t>
            </a:r>
            <a:r>
              <a:rPr lang="zh-TW" altLang="en-US" sz="2400" dirty="0"/>
              <a:t>forests</a:t>
            </a:r>
          </a:p>
        </p:txBody>
      </p:sp>
      <p:sp>
        <p:nvSpPr>
          <p:cNvPr id="6" name="投影片編號版面配置區 2"/>
          <p:cNvSpPr txBox="1">
            <a:spLocks/>
          </p:cNvSpPr>
          <p:nvPr/>
        </p:nvSpPr>
        <p:spPr>
          <a:xfrm>
            <a:off x="8556171" y="6329847"/>
            <a:ext cx="514941" cy="34854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290ACBC-888C-2241-A8FA-02DCDDF19F71}" type="slidenum">
              <a:rPr lang="en-US" sz="2400" smtClean="0"/>
              <a:pPr/>
              <a:t>13</a:t>
            </a:fld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78667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71500"/>
            <a:ext cx="9144000" cy="5938886"/>
          </a:xfrm>
          <a:prstGeom prst="rect">
            <a:avLst/>
          </a:prstGeom>
        </p:spPr>
      </p:pic>
      <p:sp>
        <p:nvSpPr>
          <p:cNvPr id="6" name="標題 1"/>
          <p:cNvSpPr txBox="1">
            <a:spLocks/>
          </p:cNvSpPr>
          <p:nvPr/>
        </p:nvSpPr>
        <p:spPr>
          <a:xfrm>
            <a:off x="0" y="-1143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kumimoji="1" lang="en-US" altLang="zh-TW" sz="3600" dirty="0"/>
              <a:t>plot(</a:t>
            </a:r>
            <a:r>
              <a:rPr kumimoji="1" lang="en-US" altLang="zh-TW" sz="3600" dirty="0" err="1"/>
              <a:t>test$is_churn</a:t>
            </a:r>
            <a:r>
              <a:rPr kumimoji="1" lang="en-US" altLang="zh-TW" sz="3600" dirty="0"/>
              <a:t>)</a:t>
            </a:r>
            <a:endParaRPr kumimoji="1" lang="zh-TW" altLang="en-US" sz="3600" dirty="0"/>
          </a:p>
        </p:txBody>
      </p:sp>
      <p:sp>
        <p:nvSpPr>
          <p:cNvPr id="8" name="投影片編號版面配置區 2"/>
          <p:cNvSpPr txBox="1">
            <a:spLocks/>
          </p:cNvSpPr>
          <p:nvPr/>
        </p:nvSpPr>
        <p:spPr>
          <a:xfrm>
            <a:off x="8556171" y="6329847"/>
            <a:ext cx="514941" cy="34854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290ACBC-888C-2241-A8FA-02DCDDF19F71}" type="slidenum">
              <a:rPr lang="en-US" sz="2400" smtClean="0"/>
              <a:pPr/>
              <a:t>14</a:t>
            </a:fld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88429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內容版面配置區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36510"/>
            <a:ext cx="9144000" cy="5784980"/>
          </a:xfrm>
          <a:prstGeom prst="rect">
            <a:avLst/>
          </a:prstGeom>
        </p:spPr>
      </p:pic>
      <p:sp>
        <p:nvSpPr>
          <p:cNvPr id="5" name="標題 1"/>
          <p:cNvSpPr txBox="1">
            <a:spLocks/>
          </p:cNvSpPr>
          <p:nvPr/>
        </p:nvSpPr>
        <p:spPr>
          <a:xfrm>
            <a:off x="0" y="-1143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kumimoji="1" lang="en-US" altLang="zh-TW" sz="3600" dirty="0" smtClean="0"/>
              <a:t>Using </a:t>
            </a:r>
            <a:r>
              <a:rPr kumimoji="1" lang="en-US" altLang="zh-TW" sz="3600" dirty="0"/>
              <a:t>logistic regression</a:t>
            </a:r>
            <a:endParaRPr kumimoji="1" lang="zh-TW" altLang="en-US" sz="3600" dirty="0"/>
          </a:p>
        </p:txBody>
      </p:sp>
      <p:sp>
        <p:nvSpPr>
          <p:cNvPr id="8" name="投影片編號版面配置區 2"/>
          <p:cNvSpPr txBox="1">
            <a:spLocks/>
          </p:cNvSpPr>
          <p:nvPr/>
        </p:nvSpPr>
        <p:spPr>
          <a:xfrm>
            <a:off x="8556171" y="6329847"/>
            <a:ext cx="514941" cy="34854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290ACBC-888C-2241-A8FA-02DCDDF19F71}" type="slidenum">
              <a:rPr lang="en-US" sz="2400" smtClean="0"/>
              <a:pPr/>
              <a:t>15</a:t>
            </a:fld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0429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42591"/>
            <a:ext cx="9144000" cy="5772817"/>
          </a:xfrm>
          <a:prstGeom prst="rect">
            <a:avLst/>
          </a:prstGeom>
        </p:spPr>
      </p:pic>
      <p:sp>
        <p:nvSpPr>
          <p:cNvPr id="7" name="標題 1"/>
          <p:cNvSpPr txBox="1">
            <a:spLocks/>
          </p:cNvSpPr>
          <p:nvPr/>
        </p:nvSpPr>
        <p:spPr>
          <a:xfrm>
            <a:off x="0" y="-1143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kumimoji="1" lang="en-US" altLang="zh-TW" sz="3600" dirty="0" smtClean="0"/>
              <a:t>Using begging</a:t>
            </a:r>
            <a:r>
              <a:rPr kumimoji="1" lang="zh-TW" altLang="en-US" sz="3600" dirty="0" smtClean="0"/>
              <a:t> </a:t>
            </a:r>
            <a:r>
              <a:rPr kumimoji="1" lang="en-US" altLang="zh-TW" sz="3600" dirty="0" smtClean="0"/>
              <a:t>+ logit for imbalanced data</a:t>
            </a:r>
            <a:endParaRPr kumimoji="1" lang="zh-TW" altLang="en-US" sz="3600" dirty="0"/>
          </a:p>
        </p:txBody>
      </p:sp>
      <p:sp>
        <p:nvSpPr>
          <p:cNvPr id="9" name="投影片編號版面配置區 2"/>
          <p:cNvSpPr txBox="1">
            <a:spLocks/>
          </p:cNvSpPr>
          <p:nvPr/>
        </p:nvSpPr>
        <p:spPr>
          <a:xfrm>
            <a:off x="8556171" y="6329847"/>
            <a:ext cx="514941" cy="34854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290ACBC-888C-2241-A8FA-02DCDDF19F71}" type="slidenum">
              <a:rPr lang="en-US" sz="2400" smtClean="0"/>
              <a:pPr/>
              <a:t>16</a:t>
            </a:fld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5988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563" y="-34318"/>
            <a:ext cx="9172804" cy="886507"/>
          </a:xfrm>
        </p:spPr>
        <p:txBody>
          <a:bodyPr>
            <a:noAutofit/>
          </a:bodyPr>
          <a:lstStyle/>
          <a:p>
            <a:pPr algn="l"/>
            <a:r>
              <a:rPr lang="en-US" altLang="zh-TW" sz="4000" dirty="0"/>
              <a:t>Is </a:t>
            </a:r>
            <a:r>
              <a:rPr lang="en-US" altLang="zh-TW" sz="4000" dirty="0" smtClean="0"/>
              <a:t>the improvement </a:t>
            </a:r>
            <a:r>
              <a:rPr lang="en-US" altLang="zh-TW" sz="4000" dirty="0"/>
              <a:t>significant?</a:t>
            </a:r>
          </a:p>
        </p:txBody>
      </p:sp>
      <p:sp>
        <p:nvSpPr>
          <p:cNvPr id="8" name="左大括弧 7"/>
          <p:cNvSpPr/>
          <p:nvPr/>
        </p:nvSpPr>
        <p:spPr>
          <a:xfrm>
            <a:off x="953401" y="775526"/>
            <a:ext cx="1057274" cy="1888159"/>
          </a:xfrm>
          <a:prstGeom prst="leftBrace">
            <a:avLst>
              <a:gd name="adj1" fmla="val 36904"/>
              <a:gd name="adj2" fmla="val 50902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9" name="文字方塊 8"/>
          <p:cNvSpPr txBox="1"/>
          <p:nvPr/>
        </p:nvSpPr>
        <p:spPr>
          <a:xfrm>
            <a:off x="-37515" y="1523899"/>
            <a:ext cx="14930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5</a:t>
            </a:r>
            <a:r>
              <a:rPr lang="en-US" altLang="zh-TW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fold cross valid</a:t>
            </a:r>
            <a:endParaRPr kumimoji="1" lang="zh-TW" altLang="en-US" sz="24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endParaRPr kumimoji="1" lang="zh-TW" altLang="en-US" sz="24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785389" y="838936"/>
            <a:ext cx="4572000" cy="18928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TW" altLang="en-US" sz="2400" dirty="0" smtClean="0"/>
              <a:t>null </a:t>
            </a:r>
            <a:r>
              <a:rPr lang="zh-TW" altLang="en-US" sz="2400" dirty="0"/>
              <a:t>model  </a:t>
            </a:r>
            <a:endParaRPr lang="en-US" altLang="zh-TW" sz="2400" dirty="0" smtClean="0"/>
          </a:p>
          <a:p>
            <a:endParaRPr lang="en-US" altLang="zh-TW" sz="700" dirty="0" smtClean="0"/>
          </a:p>
          <a:p>
            <a:r>
              <a:rPr lang="zh-TW" altLang="en-US" sz="2400" dirty="0" smtClean="0"/>
              <a:t>logistic regression  </a:t>
            </a:r>
            <a:r>
              <a:rPr lang="en-US" altLang="zh-TW" sz="2400" dirty="0" smtClean="0"/>
              <a:t/>
            </a:r>
            <a:br>
              <a:rPr lang="en-US" altLang="zh-TW" sz="2400" dirty="0" smtClean="0"/>
            </a:br>
            <a:endParaRPr lang="en-US" altLang="zh-TW" sz="700" dirty="0"/>
          </a:p>
          <a:p>
            <a:r>
              <a:rPr lang="zh-TW" altLang="en-US" sz="2400" dirty="0" smtClean="0"/>
              <a:t>begging </a:t>
            </a:r>
            <a:r>
              <a:rPr lang="zh-TW" altLang="en-US" sz="2400" dirty="0"/>
              <a:t>logistic </a:t>
            </a:r>
            <a:r>
              <a:rPr lang="zh-TW" altLang="en-US" sz="2400" dirty="0" smtClean="0"/>
              <a:t>regression</a:t>
            </a:r>
            <a:endParaRPr lang="en-US" altLang="zh-TW" sz="2400" dirty="0" smtClean="0"/>
          </a:p>
          <a:p>
            <a:r>
              <a:rPr lang="zh-TW" altLang="en-US" sz="700" dirty="0" smtClean="0"/>
              <a:t> </a:t>
            </a:r>
            <a:endParaRPr lang="en-US" altLang="zh-TW" sz="700" dirty="0" smtClean="0"/>
          </a:p>
          <a:p>
            <a:r>
              <a:rPr lang="zh-TW" altLang="en-US" sz="2400" dirty="0" smtClean="0"/>
              <a:t>Ramdom </a:t>
            </a:r>
            <a:r>
              <a:rPr lang="zh-TW" altLang="en-US" sz="2400" dirty="0"/>
              <a:t>forests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/>
          <a:srcRect t="51169"/>
          <a:stretch/>
        </p:blipFill>
        <p:spPr>
          <a:xfrm>
            <a:off x="496849" y="2930041"/>
            <a:ext cx="6597916" cy="245901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/>
          <a:srcRect t="5209" b="37429"/>
          <a:stretch/>
        </p:blipFill>
        <p:spPr>
          <a:xfrm>
            <a:off x="496849" y="5484058"/>
            <a:ext cx="5041900" cy="633780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4702292"/>
              </p:ext>
            </p:extLst>
          </p:nvPr>
        </p:nvGraphicFramePr>
        <p:xfrm>
          <a:off x="5317093" y="931702"/>
          <a:ext cx="3707638" cy="84554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853819"/>
                <a:gridCol w="1853819"/>
              </a:tblGrid>
              <a:tr h="422772">
                <a:tc>
                  <a:txBody>
                    <a:bodyPr/>
                    <a:lstStyle/>
                    <a:p>
                      <a:r>
                        <a:rPr lang="en-US" altLang="zh-TW" sz="1800" dirty="0" smtClean="0"/>
                        <a:t>p-value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800" dirty="0" smtClean="0"/>
                        <a:t>pseudo-R^2</a:t>
                      </a:r>
                      <a:endParaRPr lang="zh-TW" altLang="en-US" dirty="0"/>
                    </a:p>
                  </a:txBody>
                  <a:tcPr/>
                </a:tc>
              </a:tr>
              <a:tr h="422772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&lt;2.2e-16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0.192</a:t>
                      </a:r>
                      <a:endParaRPr lang="zh-TW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1" name="投影片編號版面配置區 2"/>
          <p:cNvSpPr txBox="1">
            <a:spLocks/>
          </p:cNvSpPr>
          <p:nvPr/>
        </p:nvSpPr>
        <p:spPr>
          <a:xfrm>
            <a:off x="8556171" y="6329847"/>
            <a:ext cx="514941" cy="34854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290ACBC-888C-2241-A8FA-02DCDDF19F71}" type="slidenum">
              <a:rPr lang="en-US" sz="2400" smtClean="0"/>
              <a:pPr/>
              <a:t>17</a:t>
            </a:fld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2906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0"/>
            <a:ext cx="7585023" cy="614597"/>
          </a:xfrm>
        </p:spPr>
        <p:txBody>
          <a:bodyPr>
            <a:noAutofit/>
          </a:bodyPr>
          <a:lstStyle/>
          <a:p>
            <a:pPr algn="l"/>
            <a:r>
              <a:rPr kumimoji="1" lang="en-US" altLang="zh-TW" sz="3600" dirty="0" smtClean="0"/>
              <a:t>3.Goal</a:t>
            </a:r>
            <a:endParaRPr kumimoji="1" lang="zh-TW" altLang="en-US" sz="36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800" dirty="0">
                <a:latin typeface="Helvetica Neue" charset="0"/>
              </a:rPr>
              <a:t>there is a large class imbalance </a:t>
            </a:r>
            <a:endParaRPr lang="en-US" altLang="zh-TW" sz="2800" dirty="0" smtClean="0">
              <a:latin typeface="Helvetica Neue" charset="0"/>
            </a:endParaRPr>
          </a:p>
          <a:p>
            <a:r>
              <a:rPr kumimoji="1" lang="en-US" altLang="zh-TW" sz="2800" dirty="0" smtClean="0"/>
              <a:t>Accuracy </a:t>
            </a:r>
            <a:r>
              <a:rPr kumimoji="1" lang="en-US" altLang="zh-TW" sz="2800" dirty="0"/>
              <a:t>Paradox</a:t>
            </a:r>
          </a:p>
          <a:p>
            <a:r>
              <a:rPr kumimoji="1" lang="en-US" altLang="zh-TW" sz="2800" dirty="0" smtClean="0"/>
              <a:t>Can easily predict many zero to have high accuracy </a:t>
            </a:r>
          </a:p>
          <a:p>
            <a:r>
              <a:rPr kumimoji="1" lang="en-US" altLang="zh-TW" sz="2800" dirty="0" smtClean="0"/>
              <a:t>I use</a:t>
            </a:r>
            <a:r>
              <a:rPr lang="en-US" altLang="zh-TW" sz="2800" dirty="0"/>
              <a:t> </a:t>
            </a:r>
            <a:r>
              <a:rPr lang="en-US" altLang="zh-TW" sz="2800" dirty="0" smtClean="0"/>
              <a:t>F1- </a:t>
            </a:r>
            <a:r>
              <a:rPr lang="en-US" altLang="zh-TW" sz="2800" dirty="0"/>
              <a:t>Measure</a:t>
            </a:r>
            <a:r>
              <a:rPr kumimoji="1" lang="en-US" altLang="zh-TW" sz="2800" dirty="0" smtClean="0"/>
              <a:t> for </a:t>
            </a:r>
            <a:r>
              <a:rPr lang="en-US" altLang="zh-TW" sz="2800" dirty="0"/>
              <a:t> the balance between the precision and the recall </a:t>
            </a:r>
            <a:r>
              <a:rPr kumimoji="1" lang="en-US" altLang="zh-TW" sz="2800" dirty="0"/>
              <a:t/>
            </a:r>
            <a:br>
              <a:rPr kumimoji="1" lang="en-US" altLang="zh-TW" sz="2800" dirty="0"/>
            </a:br>
            <a:endParaRPr kumimoji="1" lang="en-US" altLang="zh-TW" sz="2800" dirty="0"/>
          </a:p>
          <a:p>
            <a:endParaRPr kumimoji="1" lang="zh-TW" altLang="en-US" sz="2800" dirty="0"/>
          </a:p>
        </p:txBody>
      </p:sp>
      <p:sp>
        <p:nvSpPr>
          <p:cNvPr id="4" name="矩形 3"/>
          <p:cNvSpPr/>
          <p:nvPr/>
        </p:nvSpPr>
        <p:spPr>
          <a:xfrm>
            <a:off x="9143999" y="1600200"/>
            <a:ext cx="3013023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rgbClr val="555555"/>
                </a:solidFill>
                <a:latin typeface="Helvetica Neue" charset="0"/>
              </a:rPr>
              <a:t>in a problem where there is a large class imbalance, a model can predict the value of the majority class for all predictions and achieve a high classification accuracy, the problem is that this model is not useful in the problem domain</a:t>
            </a:r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9144000" y="1243466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/>
            <a:r>
              <a:rPr lang="en-US" altLang="zh-TW" b="1" dirty="0">
                <a:solidFill>
                  <a:srgbClr val="222222"/>
                </a:solidFill>
                <a:latin typeface="Helvetica Neue" charset="0"/>
              </a:rPr>
              <a:t>Accuracy Paradox</a:t>
            </a:r>
          </a:p>
          <a:p>
            <a:r>
              <a:rPr lang="en-US" altLang="zh-TW" dirty="0"/>
              <a:t/>
            </a:r>
            <a:br>
              <a:rPr lang="en-US" altLang="zh-TW" dirty="0"/>
            </a:br>
            <a:endParaRPr lang="zh-TW" altLang="en-US" dirty="0"/>
          </a:p>
        </p:txBody>
      </p:sp>
      <p:sp>
        <p:nvSpPr>
          <p:cNvPr id="6" name="矩形 5"/>
          <p:cNvSpPr/>
          <p:nvPr/>
        </p:nvSpPr>
        <p:spPr>
          <a:xfrm>
            <a:off x="9144000" y="4219091"/>
            <a:ext cx="279566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200" dirty="0">
                <a:solidFill>
                  <a:schemeClr val="bg1"/>
                </a:solidFill>
              </a:rPr>
              <a:t>https://machinelearningmastery.com/classification-accuracy-is-not-enough-more-performance-measures-you-can-use/</a:t>
            </a:r>
          </a:p>
        </p:txBody>
      </p:sp>
      <p:sp>
        <p:nvSpPr>
          <p:cNvPr id="8" name="投影片編號版面配置區 2"/>
          <p:cNvSpPr txBox="1">
            <a:spLocks/>
          </p:cNvSpPr>
          <p:nvPr/>
        </p:nvSpPr>
        <p:spPr>
          <a:xfrm>
            <a:off x="8556171" y="6329847"/>
            <a:ext cx="514941" cy="34854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290ACBC-888C-2241-A8FA-02DCDDF19F71}" type="slidenum">
              <a:rPr lang="en-US" sz="2400" smtClean="0"/>
              <a:pPr/>
              <a:t>18</a:t>
            </a:fld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54847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圖片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5800757"/>
            <a:ext cx="9144001" cy="5207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0" y="0"/>
            <a:ext cx="264527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600" dirty="0" smtClean="0"/>
              <a:t>Performance</a:t>
            </a:r>
            <a:endParaRPr lang="zh-TW" altLang="en-US" sz="3600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27194"/>
            <a:ext cx="9144000" cy="5203611"/>
          </a:xfrm>
          <a:prstGeom prst="rect">
            <a:avLst/>
          </a:prstGeom>
        </p:spPr>
      </p:pic>
      <p:sp>
        <p:nvSpPr>
          <p:cNvPr id="6" name="左大括弧 5"/>
          <p:cNvSpPr/>
          <p:nvPr/>
        </p:nvSpPr>
        <p:spPr>
          <a:xfrm rot="5400000">
            <a:off x="1214784" y="1048530"/>
            <a:ext cx="459701" cy="1718356"/>
          </a:xfrm>
          <a:prstGeom prst="leftBrace">
            <a:avLst>
              <a:gd name="adj1" fmla="val 38579"/>
              <a:gd name="adj2" fmla="val 52160"/>
            </a:avLst>
          </a:prstGeom>
          <a:gradFill flip="none" rotWithShape="1">
            <a:gsLst>
              <a:gs pos="0">
                <a:schemeClr val="bg1">
                  <a:lumMod val="65000"/>
                  <a:lumOff val="35000"/>
                  <a:shade val="30000"/>
                  <a:satMod val="115000"/>
                </a:schemeClr>
              </a:gs>
              <a:gs pos="50000">
                <a:schemeClr val="bg1">
                  <a:lumMod val="65000"/>
                  <a:lumOff val="35000"/>
                  <a:shade val="67500"/>
                  <a:satMod val="115000"/>
                </a:schemeClr>
              </a:gs>
              <a:gs pos="100000">
                <a:schemeClr val="tx2">
                  <a:lumMod val="90000"/>
                </a:schemeClr>
              </a:gs>
            </a:gsLst>
            <a:lin ang="0" scaled="1"/>
            <a:tileRect/>
          </a:gradFill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3" name="文字方塊 2"/>
          <p:cNvSpPr txBox="1"/>
          <p:nvPr/>
        </p:nvSpPr>
        <p:spPr>
          <a:xfrm>
            <a:off x="1092530" y="1852554"/>
            <a:ext cx="938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b="1" dirty="0" smtClean="0"/>
              <a:t>Null</a:t>
            </a:r>
            <a:endParaRPr kumimoji="1" lang="zh-TW" altLang="en-US" b="1" dirty="0"/>
          </a:p>
        </p:txBody>
      </p:sp>
      <p:sp>
        <p:nvSpPr>
          <p:cNvPr id="13" name="左大括弧 12"/>
          <p:cNvSpPr/>
          <p:nvPr/>
        </p:nvSpPr>
        <p:spPr>
          <a:xfrm rot="5400000">
            <a:off x="3099391" y="1048530"/>
            <a:ext cx="459701" cy="1718356"/>
          </a:xfrm>
          <a:prstGeom prst="leftBrace">
            <a:avLst>
              <a:gd name="adj1" fmla="val 38579"/>
              <a:gd name="adj2" fmla="val 52160"/>
            </a:avLst>
          </a:prstGeom>
          <a:gradFill flip="none" rotWithShape="1">
            <a:gsLst>
              <a:gs pos="0">
                <a:schemeClr val="bg1">
                  <a:lumMod val="65000"/>
                  <a:lumOff val="35000"/>
                  <a:shade val="30000"/>
                  <a:satMod val="115000"/>
                </a:schemeClr>
              </a:gs>
              <a:gs pos="50000">
                <a:schemeClr val="bg1">
                  <a:lumMod val="65000"/>
                  <a:lumOff val="35000"/>
                  <a:shade val="67500"/>
                  <a:satMod val="115000"/>
                </a:schemeClr>
              </a:gs>
              <a:gs pos="100000">
                <a:schemeClr val="tx2">
                  <a:lumMod val="90000"/>
                </a:schemeClr>
              </a:gs>
            </a:gsLst>
            <a:lin ang="0" scaled="1"/>
            <a:tileRect/>
          </a:gradFill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14" name="文字方塊 13"/>
          <p:cNvSpPr txBox="1"/>
          <p:nvPr/>
        </p:nvSpPr>
        <p:spPr>
          <a:xfrm>
            <a:off x="2977137" y="1852554"/>
            <a:ext cx="938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b="1" dirty="0" smtClean="0"/>
              <a:t>Logit</a:t>
            </a:r>
            <a:endParaRPr kumimoji="1" lang="zh-TW" altLang="en-US" b="1" dirty="0"/>
          </a:p>
        </p:txBody>
      </p:sp>
      <p:sp>
        <p:nvSpPr>
          <p:cNvPr id="19" name="左大括弧 18"/>
          <p:cNvSpPr/>
          <p:nvPr/>
        </p:nvSpPr>
        <p:spPr>
          <a:xfrm rot="5400000">
            <a:off x="4992304" y="1037855"/>
            <a:ext cx="459701" cy="1718356"/>
          </a:xfrm>
          <a:prstGeom prst="leftBrace">
            <a:avLst>
              <a:gd name="adj1" fmla="val 38579"/>
              <a:gd name="adj2" fmla="val 52160"/>
            </a:avLst>
          </a:prstGeom>
          <a:gradFill flip="none" rotWithShape="1">
            <a:gsLst>
              <a:gs pos="0">
                <a:schemeClr val="bg1">
                  <a:lumMod val="65000"/>
                  <a:lumOff val="35000"/>
                  <a:shade val="30000"/>
                  <a:satMod val="115000"/>
                </a:schemeClr>
              </a:gs>
              <a:gs pos="50000">
                <a:schemeClr val="bg1">
                  <a:lumMod val="65000"/>
                  <a:lumOff val="35000"/>
                  <a:shade val="67500"/>
                  <a:satMod val="115000"/>
                </a:schemeClr>
              </a:gs>
              <a:gs pos="100000">
                <a:schemeClr val="tx2">
                  <a:lumMod val="90000"/>
                </a:schemeClr>
              </a:gs>
            </a:gsLst>
            <a:lin ang="0" scaled="1"/>
            <a:tileRect/>
          </a:gradFill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20" name="文字方塊 19"/>
          <p:cNvSpPr txBox="1"/>
          <p:nvPr/>
        </p:nvSpPr>
        <p:spPr>
          <a:xfrm>
            <a:off x="4362986" y="1841879"/>
            <a:ext cx="1658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mtClean="0">
                <a:ln w="3175">
                  <a:solidFill>
                    <a:schemeClr val="tx1"/>
                  </a:solidFill>
                </a:ln>
              </a:rPr>
              <a:t>Bagging Logit</a:t>
            </a:r>
            <a:endParaRPr kumimoji="1" lang="zh-TW" altLang="en-US" dirty="0">
              <a:ln w="3175">
                <a:solidFill>
                  <a:schemeClr val="tx1"/>
                </a:solidFill>
              </a:ln>
            </a:endParaRPr>
          </a:p>
        </p:txBody>
      </p:sp>
      <p:sp>
        <p:nvSpPr>
          <p:cNvPr id="21" name="左大括弧 20"/>
          <p:cNvSpPr/>
          <p:nvPr/>
        </p:nvSpPr>
        <p:spPr>
          <a:xfrm rot="5400000">
            <a:off x="6865036" y="1037855"/>
            <a:ext cx="459701" cy="1718356"/>
          </a:xfrm>
          <a:prstGeom prst="leftBrace">
            <a:avLst>
              <a:gd name="adj1" fmla="val 38579"/>
              <a:gd name="adj2" fmla="val 52160"/>
            </a:avLst>
          </a:prstGeom>
          <a:gradFill flip="none" rotWithShape="1">
            <a:gsLst>
              <a:gs pos="0">
                <a:schemeClr val="bg1">
                  <a:lumMod val="65000"/>
                  <a:lumOff val="35000"/>
                  <a:shade val="30000"/>
                  <a:satMod val="115000"/>
                </a:schemeClr>
              </a:gs>
              <a:gs pos="50000">
                <a:schemeClr val="bg1">
                  <a:lumMod val="65000"/>
                  <a:lumOff val="35000"/>
                  <a:shade val="67500"/>
                  <a:satMod val="115000"/>
                </a:schemeClr>
              </a:gs>
              <a:gs pos="100000">
                <a:schemeClr val="tx2">
                  <a:lumMod val="90000"/>
                </a:schemeClr>
              </a:gs>
            </a:gsLst>
            <a:lin ang="0" scaled="1"/>
            <a:tileRect/>
          </a:gradFill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22" name="文字方塊 21"/>
          <p:cNvSpPr txBox="1"/>
          <p:nvPr/>
        </p:nvSpPr>
        <p:spPr>
          <a:xfrm>
            <a:off x="6196523" y="1841879"/>
            <a:ext cx="1757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b="1" dirty="0" smtClean="0"/>
              <a:t>Random forest</a:t>
            </a:r>
            <a:endParaRPr kumimoji="1" lang="zh-TW" altLang="en-US" b="1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4"/>
          <a:srcRect l="16704" t="1" b="579"/>
          <a:stretch/>
        </p:blipFill>
        <p:spPr>
          <a:xfrm>
            <a:off x="1805721" y="5750509"/>
            <a:ext cx="5532556" cy="568187"/>
          </a:xfrm>
          <a:prstGeom prst="rect">
            <a:avLst/>
          </a:prstGeom>
        </p:spPr>
      </p:pic>
      <p:sp>
        <p:nvSpPr>
          <p:cNvPr id="16" name="投影片編號版面配置區 2"/>
          <p:cNvSpPr txBox="1">
            <a:spLocks/>
          </p:cNvSpPr>
          <p:nvPr/>
        </p:nvSpPr>
        <p:spPr>
          <a:xfrm>
            <a:off x="8556171" y="6329847"/>
            <a:ext cx="514941" cy="34854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290ACBC-888C-2241-A8FA-02DCDDF19F71}" type="slidenum">
              <a:rPr lang="en-US" sz="2400" smtClean="0"/>
              <a:pPr/>
              <a:t>19</a:t>
            </a:fld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628501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220305" y="148709"/>
            <a:ext cx="166423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000" dirty="0" smtClean="0"/>
              <a:t>1.Input</a:t>
            </a:r>
            <a:endParaRPr lang="zh-TW" altLang="en-US" sz="4000" dirty="0"/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6595"/>
            <a:ext cx="9144000" cy="5585064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1739363" y="317986"/>
            <a:ext cx="66590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https://www.kaggle.com/c/kkbox-churn-prediction-challenge/data</a:t>
            </a:r>
          </a:p>
        </p:txBody>
      </p:sp>
      <p:sp>
        <p:nvSpPr>
          <p:cNvPr id="6" name="投影片編號版面配置區 2"/>
          <p:cNvSpPr txBox="1">
            <a:spLocks/>
          </p:cNvSpPr>
          <p:nvPr/>
        </p:nvSpPr>
        <p:spPr>
          <a:xfrm>
            <a:off x="8666922" y="6329846"/>
            <a:ext cx="40419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290ACBC-888C-2241-A8FA-02DCDDF19F71}" type="slidenum">
              <a:rPr lang="en-US" sz="2400" smtClean="0"/>
              <a:pPr/>
              <a:t>2</a:t>
            </a:fld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695958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32117" y="237566"/>
            <a:ext cx="8229600" cy="1143000"/>
          </a:xfrm>
        </p:spPr>
        <p:txBody>
          <a:bodyPr>
            <a:normAutofit/>
          </a:bodyPr>
          <a:lstStyle/>
          <a:p>
            <a:pPr lvl="1" algn="l" rtl="0">
              <a:spcBef>
                <a:spcPct val="0"/>
              </a:spcBef>
            </a:pPr>
            <a:r>
              <a:rPr lang="en-US" altLang="zh-TW" sz="3600" dirty="0" smtClean="0"/>
              <a:t>4.Github</a:t>
            </a:r>
            <a:endParaRPr kumimoji="1" lang="zh-TW" altLang="en-US" sz="36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380566"/>
            <a:ext cx="8229600" cy="5259294"/>
          </a:xfrm>
        </p:spPr>
        <p:txBody>
          <a:bodyPr anchor="t">
            <a:normAutofit/>
          </a:bodyPr>
          <a:lstStyle/>
          <a:p>
            <a:r>
              <a:rPr lang="en-US" altLang="zh-TW" dirty="0">
                <a:hlinkClick r:id="rId2"/>
              </a:rPr>
              <a:t>https://</a:t>
            </a:r>
            <a:r>
              <a:rPr lang="en-US" altLang="zh-TW" dirty="0" smtClean="0">
                <a:hlinkClick r:id="rId2"/>
              </a:rPr>
              <a:t>github.com/YuTaNCCU/1061_DS_FP_106356013_KKBoxChurnPrediction</a:t>
            </a:r>
            <a:endParaRPr lang="en-US" altLang="zh-TW" dirty="0" smtClean="0"/>
          </a:p>
          <a:p>
            <a:endParaRPr lang="en-US" altLang="zh-TW" dirty="0"/>
          </a:p>
        </p:txBody>
      </p:sp>
      <p:sp>
        <p:nvSpPr>
          <p:cNvPr id="5" name="投影片編號版面配置區 2"/>
          <p:cNvSpPr txBox="1">
            <a:spLocks/>
          </p:cNvSpPr>
          <p:nvPr/>
        </p:nvSpPr>
        <p:spPr>
          <a:xfrm>
            <a:off x="8556171" y="6329847"/>
            <a:ext cx="514941" cy="34854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290ACBC-888C-2241-A8FA-02DCDDF19F71}" type="slidenum">
              <a:rPr lang="en-US" sz="2400" smtClean="0"/>
              <a:pPr/>
              <a:t>20</a:t>
            </a:fld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85442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32117" y="237566"/>
            <a:ext cx="8229600" cy="1143000"/>
          </a:xfrm>
        </p:spPr>
        <p:txBody>
          <a:bodyPr>
            <a:normAutofit/>
          </a:bodyPr>
          <a:lstStyle/>
          <a:p>
            <a:pPr lvl="1" algn="l" rtl="0">
              <a:spcBef>
                <a:spcPct val="0"/>
              </a:spcBef>
            </a:pPr>
            <a:r>
              <a:rPr lang="en-US" altLang="zh-TW" sz="3600" dirty="0"/>
              <a:t>To reproduce my result :</a:t>
            </a:r>
            <a:endParaRPr kumimoji="1" lang="zh-TW" altLang="en-US" sz="36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0" y="5857983"/>
            <a:ext cx="9250017" cy="781356"/>
          </a:xfrm>
        </p:spPr>
        <p:txBody>
          <a:bodyPr anchor="t">
            <a:noAutofit/>
          </a:bodyPr>
          <a:lstStyle/>
          <a:p>
            <a:r>
              <a:rPr lang="en-US" altLang="zh-TW" sz="1800" dirty="0" smtClean="0">
                <a:hlinkClick r:id="rId2"/>
              </a:rPr>
              <a:t>https</a:t>
            </a:r>
            <a:r>
              <a:rPr lang="en-US" altLang="zh-TW" sz="1800" dirty="0">
                <a:hlinkClick r:id="rId2"/>
              </a:rPr>
              <a:t>://</a:t>
            </a:r>
            <a:r>
              <a:rPr lang="en-US" altLang="zh-TW" sz="1800" dirty="0" smtClean="0">
                <a:hlinkClick r:id="rId2"/>
              </a:rPr>
              <a:t>github.com/YuTaNCCU/1061_DS_FP_106356013_KKBoxChurnPrediction/blob/master/README.md</a:t>
            </a:r>
            <a:endParaRPr lang="en-US" altLang="zh-TW" sz="1800" dirty="0" smtClean="0"/>
          </a:p>
          <a:p>
            <a:endParaRPr lang="en-US" altLang="zh-TW" sz="1800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496" y="1095791"/>
            <a:ext cx="7832035" cy="4762192"/>
          </a:xfrm>
          <a:prstGeom prst="rect">
            <a:avLst/>
          </a:prstGeom>
        </p:spPr>
      </p:pic>
      <p:sp>
        <p:nvSpPr>
          <p:cNvPr id="6" name="投影片編號版面配置區 2"/>
          <p:cNvSpPr txBox="1">
            <a:spLocks/>
          </p:cNvSpPr>
          <p:nvPr/>
        </p:nvSpPr>
        <p:spPr>
          <a:xfrm>
            <a:off x="8556171" y="6329847"/>
            <a:ext cx="514941" cy="34854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290ACBC-888C-2241-A8FA-02DCDDF19F71}" type="slidenum">
              <a:rPr lang="en-US" sz="2400" smtClean="0"/>
              <a:pPr/>
              <a:t>21</a:t>
            </a:fld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45627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32117" y="237566"/>
            <a:ext cx="8229600" cy="762451"/>
          </a:xfrm>
        </p:spPr>
        <p:txBody>
          <a:bodyPr>
            <a:normAutofit/>
          </a:bodyPr>
          <a:lstStyle/>
          <a:p>
            <a:pPr lvl="1"/>
            <a:r>
              <a:rPr lang="en-US" altLang="zh-TW" sz="3200"/>
              <a:t>What is the challenge part of your project?</a:t>
            </a:r>
            <a:endParaRPr lang="en-US" altLang="zh-TW" sz="3200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kumimoji="1" lang="en-US" altLang="zh-TW" dirty="0" smtClean="0"/>
              <a:t>Data </a:t>
            </a:r>
            <a:r>
              <a:rPr kumimoji="1" lang="en-US" altLang="zh-TW" dirty="0"/>
              <a:t>set </a:t>
            </a:r>
            <a:r>
              <a:rPr kumimoji="1" lang="en-US" altLang="zh-TW" dirty="0" smtClean="0"/>
              <a:t>is too </a:t>
            </a:r>
            <a:r>
              <a:rPr kumimoji="1" lang="en-US" altLang="zh-TW" dirty="0"/>
              <a:t>big </a:t>
            </a:r>
            <a:r>
              <a:rPr kumimoji="1" lang="en-US" altLang="zh-TW" dirty="0" smtClean="0"/>
              <a:t> </a:t>
            </a:r>
            <a:r>
              <a:rPr kumimoji="1" lang="en-US" altLang="zh-TW" dirty="0" smtClean="0">
                <a:sym typeface="Wingdings"/>
              </a:rPr>
              <a:t> split data into 0.5M rows/1 csv +</a:t>
            </a:r>
            <a:r>
              <a:rPr kumimoji="1" lang="en-US" altLang="zh-TW" dirty="0" err="1" smtClean="0">
                <a:sym typeface="Wingdings"/>
              </a:rPr>
              <a:t>fread</a:t>
            </a:r>
            <a:r>
              <a:rPr kumimoji="1" lang="en-US" altLang="zh-TW" dirty="0" smtClean="0">
                <a:sym typeface="Wingdings"/>
              </a:rPr>
              <a:t>()  user ID consume much of memory</a:t>
            </a:r>
            <a:r>
              <a:rPr kumimoji="1" lang="en-US" altLang="zh-TW" dirty="0">
                <a:sym typeface="Wingdings"/>
              </a:rPr>
              <a:t> </a:t>
            </a:r>
            <a:r>
              <a:rPr kumimoji="1" lang="en-US" altLang="zh-TW" dirty="0" smtClean="0">
                <a:sym typeface="Wingdings"/>
              </a:rPr>
              <a:t></a:t>
            </a:r>
            <a:r>
              <a:rPr kumimoji="1" lang="en-US" altLang="zh-TW" dirty="0">
                <a:sym typeface="Wingdings"/>
              </a:rPr>
              <a:t> </a:t>
            </a:r>
            <a:r>
              <a:rPr kumimoji="1" lang="en-US" altLang="zh-TW" dirty="0" err="1">
                <a:sym typeface="Wingdings"/>
              </a:rPr>
              <a:t>fread</a:t>
            </a:r>
            <a:r>
              <a:rPr kumimoji="1" lang="en-US" altLang="zh-TW" dirty="0" smtClean="0">
                <a:sym typeface="Wingdings"/>
              </a:rPr>
              <a:t>(</a:t>
            </a:r>
            <a:r>
              <a:rPr kumimoji="1" lang="mr-IN" altLang="zh-TW" dirty="0" smtClean="0">
                <a:sym typeface="Wingdings"/>
              </a:rPr>
              <a:t>…</a:t>
            </a:r>
            <a:r>
              <a:rPr kumimoji="1" lang="en-US" altLang="zh-TW" dirty="0" smtClean="0">
                <a:sym typeface="Wingdings"/>
              </a:rPr>
              <a:t>,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stringsAsFactors</a:t>
            </a:r>
            <a:r>
              <a:rPr kumimoji="1" lang="en-US" altLang="zh-TW" dirty="0"/>
              <a:t> = T</a:t>
            </a:r>
            <a:r>
              <a:rPr kumimoji="1" lang="en-US" altLang="zh-TW" dirty="0" smtClean="0">
                <a:sym typeface="Wingdings"/>
              </a:rPr>
              <a:t>) </a:t>
            </a:r>
          </a:p>
          <a:p>
            <a:r>
              <a:rPr kumimoji="1" lang="en-US" altLang="zh-TW" dirty="0" smtClean="0">
                <a:sym typeface="Wingdings"/>
              </a:rPr>
              <a:t>Large </a:t>
            </a:r>
            <a:r>
              <a:rPr kumimoji="1" lang="en-US" altLang="zh-TW" dirty="0">
                <a:sym typeface="Wingdings"/>
              </a:rPr>
              <a:t>class imbalance </a:t>
            </a:r>
            <a:r>
              <a:rPr kumimoji="1" lang="en-US" altLang="zh-TW" dirty="0" smtClean="0">
                <a:sym typeface="Wingdings"/>
              </a:rPr>
              <a:t> null model +begging</a:t>
            </a:r>
          </a:p>
        </p:txBody>
      </p:sp>
      <p:sp>
        <p:nvSpPr>
          <p:cNvPr id="7" name="投影片編號版面配置區 2"/>
          <p:cNvSpPr txBox="1">
            <a:spLocks/>
          </p:cNvSpPr>
          <p:nvPr/>
        </p:nvSpPr>
        <p:spPr>
          <a:xfrm>
            <a:off x="8556171" y="6329847"/>
            <a:ext cx="514941" cy="34854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290ACBC-888C-2241-A8FA-02DCDDF19F71}" type="slidenum">
              <a:rPr lang="en-US" sz="2400" smtClean="0"/>
              <a:pPr/>
              <a:t>22</a:t>
            </a:fld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7451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457200" y="893299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altLang="zh-TW" dirty="0" err="1" smtClean="0">
                <a:latin typeface="Arial" charset="0"/>
                <a:ea typeface="Arial" charset="0"/>
                <a:cs typeface="Arial" charset="0"/>
              </a:rPr>
              <a:t>KKBox‘s</a:t>
            </a:r>
            <a:r>
              <a:rPr lang="en-US" altLang="zh-TW" dirty="0" smtClean="0">
                <a:latin typeface="Arial" charset="0"/>
                <a:ea typeface="Arial" charset="0"/>
                <a:cs typeface="Arial" charset="0"/>
              </a:rPr>
              <a:t> Churn</a:t>
            </a:r>
            <a:r>
              <a:rPr lang="zh-TW" alt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TW" sz="3100" dirty="0" smtClean="0">
                <a:latin typeface="Arial" charset="0"/>
                <a:ea typeface="Arial" charset="0"/>
                <a:cs typeface="Arial" charset="0"/>
              </a:rPr>
              <a:t>(or lost, </a:t>
            </a:r>
            <a:r>
              <a:rPr lang="zh-TW" altLang="en-US" sz="3100" dirty="0" smtClean="0">
                <a:latin typeface="Arial" charset="0"/>
                <a:ea typeface="Arial" charset="0"/>
                <a:cs typeface="Arial" charset="0"/>
              </a:rPr>
              <a:t>流失</a:t>
            </a:r>
            <a:r>
              <a:rPr lang="en-US" altLang="zh-TW" sz="3100" dirty="0" smtClean="0">
                <a:latin typeface="Arial" charset="0"/>
                <a:ea typeface="Arial" charset="0"/>
                <a:cs typeface="Arial" charset="0"/>
              </a:rPr>
              <a:t>) </a:t>
            </a:r>
            <a:r>
              <a:rPr lang="en-US" altLang="zh-TW" dirty="0">
                <a:latin typeface="Arial" charset="0"/>
                <a:ea typeface="Arial" charset="0"/>
                <a:cs typeface="Arial" charset="0"/>
              </a:rPr>
              <a:t>Prediction Challenge</a:t>
            </a:r>
            <a:br>
              <a:rPr lang="en-US" altLang="zh-TW" dirty="0">
                <a:latin typeface="Arial" charset="0"/>
                <a:ea typeface="Arial" charset="0"/>
                <a:cs typeface="Arial" charset="0"/>
              </a:rPr>
            </a:br>
            <a:endParaRPr kumimoji="1" lang="zh-TW" alt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r>
              <a:rPr kumimoji="1" lang="en-US" altLang="zh-TW" dirty="0" smtClean="0"/>
              <a:t>106356013</a:t>
            </a:r>
          </a:p>
          <a:p>
            <a:pPr algn="ctr"/>
            <a:r>
              <a:rPr kumimoji="1" lang="zh-TW" altLang="en-US" dirty="0" smtClean="0"/>
              <a:t>游達 （</a:t>
            </a:r>
            <a:r>
              <a:rPr kumimoji="1" lang="en-US" altLang="zh-TW" dirty="0" smtClean="0"/>
              <a:t>Ta Yu </a:t>
            </a:r>
            <a:r>
              <a:rPr kumimoji="1" lang="en-US" altLang="zh-TW" dirty="0" smtClean="0"/>
              <a:t>)</a:t>
            </a:r>
          </a:p>
          <a:p>
            <a:pPr algn="ctr"/>
            <a:r>
              <a:rPr kumimoji="1" lang="en-US" altLang="zh-TW" dirty="0" smtClean="0"/>
              <a:t>Drive          GitHub</a:t>
            </a:r>
            <a:endParaRPr kumimoji="1" lang="zh-TW" altLang="en-US" dirty="0"/>
          </a:p>
        </p:txBody>
      </p:sp>
      <p:sp>
        <p:nvSpPr>
          <p:cNvPr id="7" name="投影片編號版面配置區 2"/>
          <p:cNvSpPr txBox="1">
            <a:spLocks/>
          </p:cNvSpPr>
          <p:nvPr/>
        </p:nvSpPr>
        <p:spPr>
          <a:xfrm>
            <a:off x="8666922" y="6329846"/>
            <a:ext cx="40419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290ACBC-888C-2241-A8FA-02DCDDF19F71}" type="slidenum">
              <a:rPr lang="en-US" sz="2400" smtClean="0"/>
              <a:pPr/>
              <a:t>23</a:t>
            </a:fld>
            <a:endParaRPr lang="en-US" sz="2400" dirty="0"/>
          </a:p>
        </p:txBody>
      </p:sp>
      <p:sp>
        <p:nvSpPr>
          <p:cNvPr id="2" name="矩形 1">
            <a:hlinkClick r:id="rId3"/>
          </p:cNvPr>
          <p:cNvSpPr/>
          <p:nvPr/>
        </p:nvSpPr>
        <p:spPr>
          <a:xfrm>
            <a:off x="9274628" y="2526464"/>
            <a:ext cx="1796143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solidFill>
                  <a:schemeClr val="bg1"/>
                </a:solidFill>
              </a:rPr>
              <a:t>https://drive.google.com/drive/folders/1hek8j0RuQu9v5UFfNzbTXkwXIBoRX8J4?usp=sharing</a:t>
            </a:r>
          </a:p>
        </p:txBody>
      </p:sp>
      <p:sp>
        <p:nvSpPr>
          <p:cNvPr id="6" name="動作按鈕: 首頁 5">
            <a:hlinkClick r:id="rId3" highlightClick="1"/>
          </p:cNvPr>
          <p:cNvSpPr/>
          <p:nvPr/>
        </p:nvSpPr>
        <p:spPr>
          <a:xfrm>
            <a:off x="4384221" y="4546924"/>
            <a:ext cx="408215" cy="424543"/>
          </a:xfrm>
          <a:prstGeom prst="actionButtonHome">
            <a:avLst/>
          </a:prstGeom>
          <a:solidFill>
            <a:schemeClr val="bg2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" name="動作按鈕: 首頁 7">
            <a:hlinkClick r:id="rId4" highlightClick="1"/>
          </p:cNvPr>
          <p:cNvSpPr/>
          <p:nvPr/>
        </p:nvSpPr>
        <p:spPr>
          <a:xfrm>
            <a:off x="6331402" y="4546923"/>
            <a:ext cx="408215" cy="424543"/>
          </a:xfrm>
          <a:prstGeom prst="actionButtonHome">
            <a:avLst/>
          </a:prstGeom>
          <a:solidFill>
            <a:schemeClr val="bg2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9262380" y="4546923"/>
            <a:ext cx="192677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>
              <a:defRPr/>
            </a:pPr>
            <a:r>
              <a:rPr lang="en-US" altLang="zh-TW" dirty="0">
                <a:hlinkClick r:id="rId4"/>
              </a:rPr>
              <a:t>https://github.com/YuTaNCCU/1061_DS_FP_106356013_KKBoxChurnPrediction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840432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950" y="1036759"/>
            <a:ext cx="8077200" cy="121920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220305" y="148709"/>
            <a:ext cx="129875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000" dirty="0"/>
              <a:t>Input</a:t>
            </a:r>
            <a:endParaRPr lang="zh-TW" altLang="en-US" sz="4000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8046" y="2968163"/>
            <a:ext cx="3793099" cy="2615930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936014" y="1220078"/>
            <a:ext cx="1306640" cy="1077218"/>
          </a:xfrm>
          <a:prstGeom prst="rect">
            <a:avLst/>
          </a:prstGeom>
          <a:ln>
            <a:solidFill>
              <a:schemeClr val="bg2">
                <a:lumMod val="50000"/>
                <a:lumOff val="50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zh-TW" sz="1600" dirty="0" smtClean="0"/>
              <a:t>4.User logs</a:t>
            </a:r>
          </a:p>
          <a:p>
            <a:r>
              <a:rPr lang="en-US" altLang="zh-TW" sz="1600" dirty="0" smtClean="0"/>
              <a:t>3.Transaction</a:t>
            </a:r>
          </a:p>
          <a:p>
            <a:r>
              <a:rPr lang="en-US" altLang="zh-TW" sz="1600" dirty="0" smtClean="0"/>
              <a:t>2.train</a:t>
            </a:r>
          </a:p>
          <a:p>
            <a:r>
              <a:rPr lang="en-US" altLang="zh-TW" sz="1600" dirty="0" smtClean="0"/>
              <a:t>1.member</a:t>
            </a:r>
            <a:endParaRPr lang="zh-TW" altLang="en-US" sz="1600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>
          <a:xfrm>
            <a:off x="8666922" y="6329846"/>
            <a:ext cx="404190" cy="365125"/>
          </a:xfrm>
        </p:spPr>
        <p:txBody>
          <a:bodyPr/>
          <a:lstStyle/>
          <a:p>
            <a:fld id="{6290ACBC-888C-2241-A8FA-02DCDDF19F71}" type="slidenum">
              <a:rPr lang="en-US" sz="2400" smtClean="0"/>
              <a:t>3</a:t>
            </a:fld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38866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950" y="1036759"/>
            <a:ext cx="8077200" cy="121920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220305" y="148709"/>
            <a:ext cx="129875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000" dirty="0"/>
              <a:t>Input</a:t>
            </a:r>
            <a:endParaRPr lang="zh-TW" altLang="en-US" sz="4000" dirty="0"/>
          </a:p>
        </p:txBody>
      </p:sp>
      <p:sp>
        <p:nvSpPr>
          <p:cNvPr id="9" name="矩形 8"/>
          <p:cNvSpPr/>
          <p:nvPr/>
        </p:nvSpPr>
        <p:spPr>
          <a:xfrm>
            <a:off x="936014" y="1220078"/>
            <a:ext cx="1306640" cy="1077218"/>
          </a:xfrm>
          <a:prstGeom prst="rect">
            <a:avLst/>
          </a:prstGeom>
          <a:ln>
            <a:solidFill>
              <a:schemeClr val="bg2">
                <a:lumMod val="50000"/>
                <a:lumOff val="50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zh-TW" sz="1600" dirty="0" smtClean="0"/>
              <a:t>4.User logs</a:t>
            </a:r>
          </a:p>
          <a:p>
            <a:r>
              <a:rPr lang="en-US" altLang="zh-TW" sz="1600" dirty="0" smtClean="0"/>
              <a:t>3.Transaction</a:t>
            </a:r>
          </a:p>
          <a:p>
            <a:r>
              <a:rPr lang="en-US" altLang="zh-TW" sz="1600" dirty="0" smtClean="0"/>
              <a:t>2.train</a:t>
            </a:r>
          </a:p>
          <a:p>
            <a:r>
              <a:rPr lang="en-US" altLang="zh-TW" sz="1600" dirty="0" smtClean="0"/>
              <a:t>1.member</a:t>
            </a:r>
            <a:endParaRPr lang="zh-TW" altLang="en-US" sz="1600" dirty="0"/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 rotWithShape="1">
          <a:blip r:embed="rId4"/>
          <a:srcRect b="60531"/>
          <a:stretch/>
        </p:blipFill>
        <p:spPr>
          <a:xfrm>
            <a:off x="0" y="2600331"/>
            <a:ext cx="9144000" cy="2457444"/>
          </a:xfrm>
          <a:prstGeom prst="rect">
            <a:avLst/>
          </a:prstGeom>
        </p:spPr>
      </p:pic>
      <p:sp>
        <p:nvSpPr>
          <p:cNvPr id="8" name="投影片編號版面配置區 2"/>
          <p:cNvSpPr txBox="1">
            <a:spLocks/>
          </p:cNvSpPr>
          <p:nvPr/>
        </p:nvSpPr>
        <p:spPr>
          <a:xfrm>
            <a:off x="8666922" y="6329846"/>
            <a:ext cx="4041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290ACBC-888C-2241-A8FA-02DCDDF19F71}" type="slidenum">
              <a:rPr lang="en-US" sz="2400" smtClean="0"/>
              <a:pPr/>
              <a:t>4</a:t>
            </a:fld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16832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950" y="1036759"/>
            <a:ext cx="8077200" cy="121920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220305" y="148709"/>
            <a:ext cx="129875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000" dirty="0"/>
              <a:t>Input</a:t>
            </a:r>
            <a:endParaRPr lang="zh-TW" altLang="en-US" sz="4000" dirty="0"/>
          </a:p>
        </p:txBody>
      </p:sp>
      <p:sp>
        <p:nvSpPr>
          <p:cNvPr id="9" name="矩形 8"/>
          <p:cNvSpPr/>
          <p:nvPr/>
        </p:nvSpPr>
        <p:spPr>
          <a:xfrm>
            <a:off x="936014" y="1220078"/>
            <a:ext cx="1306640" cy="1077218"/>
          </a:xfrm>
          <a:prstGeom prst="rect">
            <a:avLst/>
          </a:prstGeom>
          <a:ln>
            <a:solidFill>
              <a:schemeClr val="bg2">
                <a:lumMod val="50000"/>
                <a:lumOff val="50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zh-TW" sz="1600" dirty="0" smtClean="0"/>
              <a:t>4.User logs</a:t>
            </a:r>
          </a:p>
          <a:p>
            <a:r>
              <a:rPr lang="en-US" altLang="zh-TW" sz="1600" dirty="0" smtClean="0"/>
              <a:t>3.Transaction</a:t>
            </a:r>
          </a:p>
          <a:p>
            <a:r>
              <a:rPr lang="en-US" altLang="zh-TW" sz="1600" dirty="0" smtClean="0"/>
              <a:t>2.train</a:t>
            </a:r>
          </a:p>
          <a:p>
            <a:r>
              <a:rPr lang="en-US" altLang="zh-TW" sz="1600" dirty="0" smtClean="0"/>
              <a:t>1.member</a:t>
            </a:r>
            <a:endParaRPr lang="zh-TW" altLang="en-US" sz="1600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4"/>
          <a:srcRect b="63268"/>
          <a:stretch/>
        </p:blipFill>
        <p:spPr>
          <a:xfrm>
            <a:off x="220305" y="2480615"/>
            <a:ext cx="8519583" cy="1448448"/>
          </a:xfrm>
          <a:prstGeom prst="rect">
            <a:avLst/>
          </a:prstGeom>
        </p:spPr>
      </p:pic>
      <p:sp>
        <p:nvSpPr>
          <p:cNvPr id="8" name="投影片編號版面配置區 2"/>
          <p:cNvSpPr txBox="1">
            <a:spLocks/>
          </p:cNvSpPr>
          <p:nvPr/>
        </p:nvSpPr>
        <p:spPr>
          <a:xfrm>
            <a:off x="8666922" y="6329846"/>
            <a:ext cx="4041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290ACBC-888C-2241-A8FA-02DCDDF19F71}" type="slidenum">
              <a:rPr lang="en-US" sz="2400" smtClean="0"/>
              <a:pPr/>
              <a:t>5</a:t>
            </a:fld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32708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950" y="1036759"/>
            <a:ext cx="8077200" cy="121920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220305" y="148709"/>
            <a:ext cx="129875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000" dirty="0"/>
              <a:t>Input</a:t>
            </a:r>
            <a:endParaRPr lang="zh-TW" altLang="en-US" sz="4000" dirty="0"/>
          </a:p>
        </p:txBody>
      </p:sp>
      <p:sp>
        <p:nvSpPr>
          <p:cNvPr id="9" name="矩形 8"/>
          <p:cNvSpPr/>
          <p:nvPr/>
        </p:nvSpPr>
        <p:spPr>
          <a:xfrm>
            <a:off x="936014" y="1220078"/>
            <a:ext cx="1306640" cy="1077218"/>
          </a:xfrm>
          <a:prstGeom prst="rect">
            <a:avLst/>
          </a:prstGeom>
          <a:ln>
            <a:solidFill>
              <a:schemeClr val="bg2">
                <a:lumMod val="50000"/>
                <a:lumOff val="50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zh-TW" sz="1600" dirty="0" smtClean="0"/>
              <a:t>4.User logs</a:t>
            </a:r>
          </a:p>
          <a:p>
            <a:r>
              <a:rPr lang="en-US" altLang="zh-TW" sz="1600" dirty="0" smtClean="0"/>
              <a:t>3.Transaction</a:t>
            </a:r>
          </a:p>
          <a:p>
            <a:r>
              <a:rPr lang="en-US" altLang="zh-TW" sz="1600" dirty="0" smtClean="0"/>
              <a:t>2.train</a:t>
            </a:r>
          </a:p>
          <a:p>
            <a:r>
              <a:rPr lang="en-US" altLang="zh-TW" sz="1600" dirty="0" smtClean="0"/>
              <a:t>1.member</a:t>
            </a:r>
            <a:endParaRPr lang="zh-TW" altLang="en-US" sz="1600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4"/>
          <a:srcRect b="56405"/>
          <a:stretch/>
        </p:blipFill>
        <p:spPr>
          <a:xfrm>
            <a:off x="0" y="2648828"/>
            <a:ext cx="9144000" cy="2408947"/>
          </a:xfrm>
          <a:prstGeom prst="rect">
            <a:avLst/>
          </a:prstGeom>
        </p:spPr>
      </p:pic>
      <p:sp>
        <p:nvSpPr>
          <p:cNvPr id="8" name="投影片編號版面配置區 2"/>
          <p:cNvSpPr txBox="1">
            <a:spLocks/>
          </p:cNvSpPr>
          <p:nvPr/>
        </p:nvSpPr>
        <p:spPr>
          <a:xfrm>
            <a:off x="8666922" y="6329846"/>
            <a:ext cx="4041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290ACBC-888C-2241-A8FA-02DCDDF19F71}" type="slidenum">
              <a:rPr lang="en-US" sz="2400" smtClean="0"/>
              <a:pPr/>
              <a:t>6</a:t>
            </a:fld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73749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950" y="1036759"/>
            <a:ext cx="8077200" cy="121920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220305" y="148709"/>
            <a:ext cx="129875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000" dirty="0"/>
              <a:t>Input</a:t>
            </a:r>
            <a:endParaRPr lang="zh-TW" altLang="en-US" sz="4000" dirty="0"/>
          </a:p>
        </p:txBody>
      </p:sp>
      <p:sp>
        <p:nvSpPr>
          <p:cNvPr id="9" name="矩形 8"/>
          <p:cNvSpPr/>
          <p:nvPr/>
        </p:nvSpPr>
        <p:spPr>
          <a:xfrm>
            <a:off x="936014" y="1220078"/>
            <a:ext cx="1306640" cy="1077218"/>
          </a:xfrm>
          <a:prstGeom prst="rect">
            <a:avLst/>
          </a:prstGeom>
          <a:ln>
            <a:solidFill>
              <a:schemeClr val="bg2">
                <a:lumMod val="50000"/>
                <a:lumOff val="50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zh-TW" sz="1600" dirty="0" smtClean="0"/>
              <a:t>4.User logs</a:t>
            </a:r>
          </a:p>
          <a:p>
            <a:r>
              <a:rPr lang="en-US" altLang="zh-TW" sz="1600" dirty="0" smtClean="0"/>
              <a:t>3.Transaction</a:t>
            </a:r>
          </a:p>
          <a:p>
            <a:r>
              <a:rPr lang="en-US" altLang="zh-TW" sz="1600" dirty="0" smtClean="0"/>
              <a:t>2.train</a:t>
            </a:r>
          </a:p>
          <a:p>
            <a:r>
              <a:rPr lang="en-US" altLang="zh-TW" sz="1600" dirty="0" smtClean="0"/>
              <a:t>1.member</a:t>
            </a:r>
            <a:endParaRPr lang="zh-TW" altLang="en-US" sz="1600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4"/>
          <a:srcRect b="56148"/>
          <a:stretch/>
        </p:blipFill>
        <p:spPr>
          <a:xfrm>
            <a:off x="0" y="2782500"/>
            <a:ext cx="9144000" cy="2403864"/>
          </a:xfrm>
          <a:prstGeom prst="rect">
            <a:avLst/>
          </a:prstGeom>
        </p:spPr>
      </p:pic>
      <p:sp>
        <p:nvSpPr>
          <p:cNvPr id="8" name="投影片編號版面配置區 2"/>
          <p:cNvSpPr txBox="1">
            <a:spLocks/>
          </p:cNvSpPr>
          <p:nvPr/>
        </p:nvSpPr>
        <p:spPr>
          <a:xfrm>
            <a:off x="8666922" y="6329846"/>
            <a:ext cx="4041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290ACBC-888C-2241-A8FA-02DCDDF19F71}" type="slidenum">
              <a:rPr lang="en-US" sz="2400" smtClean="0"/>
              <a:pPr/>
              <a:t>7</a:t>
            </a:fld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85969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86861" y="1085145"/>
            <a:ext cx="8229600" cy="5259294"/>
          </a:xfrm>
        </p:spPr>
        <p:txBody>
          <a:bodyPr anchor="t">
            <a:normAutofit/>
          </a:bodyPr>
          <a:lstStyle/>
          <a:p>
            <a:pPr marL="457200" lvl="1" indent="0">
              <a:buNone/>
            </a:pPr>
            <a:r>
              <a:rPr lang="en-US" altLang="zh-TW" sz="3200" dirty="0" smtClean="0"/>
              <a:t>No</a:t>
            </a:r>
            <a:r>
              <a:rPr lang="en-US" altLang="zh-TW" sz="3200" dirty="0"/>
              <a:t>, </a:t>
            </a:r>
            <a:r>
              <a:rPr lang="en-US" altLang="zh-TW" sz="3200" dirty="0" smtClean="0"/>
              <a:t>Scaling isn't </a:t>
            </a:r>
            <a:r>
              <a:rPr lang="en-US" altLang="zh-TW" sz="3200" dirty="0"/>
              <a:t>required for </a:t>
            </a:r>
            <a:r>
              <a:rPr lang="en-US" altLang="zh-TW" sz="3200" dirty="0">
                <a:solidFill>
                  <a:srgbClr val="FFFF00"/>
                </a:solidFill>
              </a:rPr>
              <a:t>logistic regression </a:t>
            </a:r>
            <a:r>
              <a:rPr lang="en-US" altLang="zh-TW" sz="3200" dirty="0" smtClean="0"/>
              <a:t>and </a:t>
            </a:r>
            <a:r>
              <a:rPr lang="en-US" altLang="zh-TW" sz="3200" dirty="0" smtClean="0">
                <a:solidFill>
                  <a:srgbClr val="FFFF00"/>
                </a:solidFill>
              </a:rPr>
              <a:t>random forest</a:t>
            </a:r>
          </a:p>
        </p:txBody>
      </p:sp>
      <p:sp>
        <p:nvSpPr>
          <p:cNvPr id="5" name="矩形 4"/>
          <p:cNvSpPr/>
          <p:nvPr/>
        </p:nvSpPr>
        <p:spPr>
          <a:xfrm>
            <a:off x="9143999" y="1378634"/>
            <a:ext cx="322853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</a:rPr>
              <a:t>The main goal of standardizing features is to help convergence of the technique used for optimization. For example, if you use Newton-Raphson to maximize the likelihood, standardizing the features makes the convergence faster.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220305" y="148709"/>
            <a:ext cx="254909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000" dirty="0"/>
              <a:t>Scale value</a:t>
            </a:r>
            <a:endParaRPr lang="zh-TW" altLang="en-US" sz="4000" dirty="0"/>
          </a:p>
        </p:txBody>
      </p:sp>
      <p:sp>
        <p:nvSpPr>
          <p:cNvPr id="6" name="投影片編號版面配置區 2"/>
          <p:cNvSpPr txBox="1">
            <a:spLocks/>
          </p:cNvSpPr>
          <p:nvPr/>
        </p:nvSpPr>
        <p:spPr>
          <a:xfrm>
            <a:off x="8666922" y="6329846"/>
            <a:ext cx="40419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290ACBC-888C-2241-A8FA-02DCDDF19F71}" type="slidenum">
              <a:rPr lang="en-US" sz="2400" smtClean="0"/>
              <a:pPr/>
              <a:t>8</a:t>
            </a:fld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20088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8656"/>
            <a:ext cx="9144000" cy="6226296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646036" y="1828798"/>
            <a:ext cx="1194955" cy="25200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7906181" y="3499469"/>
            <a:ext cx="666319" cy="258144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6211820" y="2095086"/>
            <a:ext cx="589035" cy="248065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126424" y="5395911"/>
            <a:ext cx="1194955" cy="25200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220305" y="148709"/>
            <a:ext cx="363272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 indent="-441325"/>
            <a:r>
              <a:rPr lang="en-US" altLang="zh-TW" sz="3200" dirty="0">
                <a:solidFill>
                  <a:prstClr val="white"/>
                </a:solidFill>
              </a:rPr>
              <a:t>Handle missing data</a:t>
            </a:r>
          </a:p>
        </p:txBody>
      </p:sp>
      <p:sp>
        <p:nvSpPr>
          <p:cNvPr id="9" name="投影片編號版面配置區 2"/>
          <p:cNvSpPr txBox="1">
            <a:spLocks/>
          </p:cNvSpPr>
          <p:nvPr/>
        </p:nvSpPr>
        <p:spPr>
          <a:xfrm>
            <a:off x="8666922" y="6329846"/>
            <a:ext cx="40419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290ACBC-888C-2241-A8FA-02DCDDF19F71}" type="slidenum">
              <a:rPr lang="en-US" sz="2400" smtClean="0"/>
              <a:pPr/>
              <a:t>9</a:t>
            </a:fld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39544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jmchang-4-datascience">
  <a:themeElements>
    <a:clrScheme name="薄暮">
      <a:dk1>
        <a:sysClr val="windowText" lastClr="000000"/>
      </a:dk1>
      <a:lt1>
        <a:sysClr val="window" lastClr="FFFFFF"/>
      </a:lt1>
      <a:dk2>
        <a:srgbClr val="24213E"/>
      </a:dk2>
      <a:lt2>
        <a:srgbClr val="E9EAF0"/>
      </a:lt2>
      <a:accent1>
        <a:srgbClr val="E8BC4A"/>
      </a:accent1>
      <a:accent2>
        <a:srgbClr val="83C1C6"/>
      </a:accent2>
      <a:accent3>
        <a:srgbClr val="E78D35"/>
      </a:accent3>
      <a:accent4>
        <a:srgbClr val="909CE1"/>
      </a:accent4>
      <a:accent5>
        <a:srgbClr val="839C41"/>
      </a:accent5>
      <a:accent6>
        <a:srgbClr val="CC5439"/>
      </a:accent6>
      <a:hlink>
        <a:srgbClr val="1C6CF1"/>
      </a:hlink>
      <a:folHlink>
        <a:srgbClr val="C649E0"/>
      </a:folHlink>
    </a:clrScheme>
    <a:fontScheme name="薄暮">
      <a:majorFont>
        <a:latin typeface="Corbel"/>
        <a:ea typeface=""/>
        <a:cs typeface=""/>
        <a:font script="Jpan" typeface="ヒラギノ角ゴ Pro W3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ヒラギノ角ゴ Pro W3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薄暮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 fov="600000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bg1">
                <a:shade val="100000"/>
                <a:satMod val="300000"/>
              </a:schemeClr>
            </a:gs>
            <a:gs pos="31000">
              <a:schemeClr val="bg1">
                <a:tint val="100000"/>
                <a:satMod val="300000"/>
              </a:schemeClr>
            </a:gs>
            <a:gs pos="62000">
              <a:schemeClr val="phClr">
                <a:tint val="100000"/>
                <a:shade val="100000"/>
                <a:satMod val="100000"/>
              </a:schemeClr>
            </a:gs>
            <a:gs pos="100000">
              <a:schemeClr val="phClr">
                <a:shade val="100000"/>
                <a:hueMod val="93000"/>
                <a:satMod val="50000"/>
                <a:lumMod val="2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100000"/>
                <a:satMod val="100000"/>
              </a:schemeClr>
            </a:gs>
            <a:gs pos="100000">
              <a:schemeClr val="phClr">
                <a:tint val="100000"/>
                <a:shade val="100000"/>
                <a:alpha val="100000"/>
                <a:hueMod val="100000"/>
                <a:satMod val="150000"/>
                <a:lumMod val="5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jmchang-4-datascience" id="{3BDFC3F3-DD8F-5E42-B949-A48D0AC131E6}" vid="{E7CFFB47-D37D-DA40-8B8F-7918A8929505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jmchang-4-datascience</Template>
  <TotalTime>34734</TotalTime>
  <Words>568</Words>
  <Application>Microsoft Macintosh PowerPoint</Application>
  <PresentationFormat>如螢幕大小 (4:3)</PresentationFormat>
  <Paragraphs>150</Paragraphs>
  <Slides>23</Slides>
  <Notes>13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23</vt:i4>
      </vt:variant>
    </vt:vector>
  </HeadingPairs>
  <TitlesOfParts>
    <vt:vector size="31" baseType="lpstr">
      <vt:lpstr>Calibri</vt:lpstr>
      <vt:lpstr>Corbel</vt:lpstr>
      <vt:lpstr>Helvetica Neue</vt:lpstr>
      <vt:lpstr>Mangal</vt:lpstr>
      <vt:lpstr>Wingdings</vt:lpstr>
      <vt:lpstr>新細明體</vt:lpstr>
      <vt:lpstr>Arial</vt:lpstr>
      <vt:lpstr>jmchang-4-datascience</vt:lpstr>
      <vt:lpstr>KKBox‘s Churn (or lost, 流失) Prediction Challenge 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2.method &amp; evaluation I use</vt:lpstr>
      <vt:lpstr>null model</vt:lpstr>
      <vt:lpstr>method &amp; evaluation I use</vt:lpstr>
      <vt:lpstr>PowerPoint 簡報</vt:lpstr>
      <vt:lpstr>PowerPoint 簡報</vt:lpstr>
      <vt:lpstr>PowerPoint 簡報</vt:lpstr>
      <vt:lpstr>Is the improvement significant?</vt:lpstr>
      <vt:lpstr>3.Goal</vt:lpstr>
      <vt:lpstr>PowerPoint 簡報</vt:lpstr>
      <vt:lpstr>4.Github</vt:lpstr>
      <vt:lpstr>To reproduce my result :</vt:lpstr>
      <vt:lpstr>What is the challenge part of your project?</vt:lpstr>
      <vt:lpstr>KKBox‘s Churn (or lost, 流失) Prediction Challenge </vt:lpstr>
    </vt:vector>
  </TitlesOfParts>
  <Company/>
  <LinksUpToDate>false</LinksUpToDate>
  <SharedDoc>false</SharedDoc>
  <HyperlinksChanged>false</HyperlinksChanged>
  <AppVersion>15.0041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</dc:title>
  <dc:creator>Jia-Ming Chang</dc:creator>
  <cp:lastModifiedBy>游達</cp:lastModifiedBy>
  <cp:revision>926</cp:revision>
  <cp:lastPrinted>2016-05-16T05:52:02Z</cp:lastPrinted>
  <dcterms:created xsi:type="dcterms:W3CDTF">2016-01-07T11:20:23Z</dcterms:created>
  <dcterms:modified xsi:type="dcterms:W3CDTF">2018-01-08T09:08:11Z</dcterms:modified>
</cp:coreProperties>
</file>